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8" r:id="rId18"/>
    <p:sldId id="272" r:id="rId19"/>
    <p:sldId id="273" r:id="rId20"/>
    <p:sldId id="274" r:id="rId21"/>
    <p:sldId id="275" r:id="rId22"/>
    <p:sldId id="276" r:id="rId23"/>
    <p:sldId id="277" r:id="rId24"/>
    <p:sldId id="296" r:id="rId25"/>
    <p:sldId id="278" r:id="rId26"/>
    <p:sldId id="279" r:id="rId27"/>
    <p:sldId id="29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lnSpc>
        <a:spcPct val="130000"/>
      </a:lnSpc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0" d="100"/>
          <a:sy n="100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487A-081D-2E44-83F9-7AAB1997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EA87E-3DF1-B047-AFA1-E3BA81ED8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F5857-93A3-FA4C-BB3D-0250DA36BF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9C47E-09F4-B443-ADF9-8716992170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100F1-E0ED-E440-A677-C4FC734F553E}"/>
              </a:ext>
            </a:extLst>
          </p:cNvPr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>
            <a:lvl1pPr lvl="0" algn="r">
              <a:defRPr lang="zh-CN" altLang="zh-CN" sz="1200">
                <a:solidFill>
                  <a:srgbClr val="898989"/>
                </a:solidFill>
                <a:latin typeface="Microsoft YaHei"/>
                <a:ea typeface="Microsoft YaHei"/>
              </a:defRPr>
            </a:lvl1pPr>
          </a:lstStyle>
          <a:p>
            <a:pPr lvl="0" algn="r"/>
            <a:fld id="{773F85B1-DF50-4A68-A29A-18E3AEA8AF08}" type="slidenum">
              <a:rPr lang="zh-CN" altLang="zh-CN"/>
              <a:t>‹#›</a:t>
            </a:fld>
            <a:r>
              <a:rPr lang="en-US" altLang="en-US"/>
              <a:t>/40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566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48650-CFBD-AF46-91D1-C4A0920F0C3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A9AE36-6965-0747-B8C4-B0ACDBB5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C3A24-932E-614D-8003-63C2243DE41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FF162-5D60-B64A-A720-F08D3BA9D38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9EB36-EA6E-2745-9D37-96E43E11D0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4C9F65F-2E8B-4015-90B7-FCA86D218835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729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99D4C0-C66E-E144-A639-EFF9DD4C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89A39F-9BF5-1D4D-88B5-FEBF281D4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F5E92B-164A-5F46-B95A-5AC5EFFD6A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FC08E4-2DD1-9D4D-BA8E-AEA6E7271E2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D9A81-EF7B-E543-BC77-96982945FF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9268F72-C9F8-4EB2-B977-41EE041BDBE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93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79B-6C9D-1A4F-91D3-E00774F4C65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B4190-F12C-3841-A9E2-53B5620E45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7094C1-7AB0-8D41-990D-52097AD241C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F30CEB-C816-654D-B93D-EDD98F1407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36DA2-E044-CD49-B80E-682AA496AE2D}"/>
              </a:ext>
            </a:extLst>
          </p:cNvPr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>
            <a:lvl1pPr lvl="0" algn="r">
              <a:defRPr lang="zh-CN" altLang="zh-CN" sz="1200">
                <a:solidFill>
                  <a:srgbClr val="898989"/>
                </a:solidFill>
                <a:latin typeface="Microsoft YaHei"/>
                <a:ea typeface="Microsoft YaHei"/>
              </a:defRPr>
            </a:lvl1pPr>
          </a:lstStyle>
          <a:p>
            <a:pPr lvl="0" algn="r"/>
            <a:fld id="{2F206210-5D45-4BB4-B5F7-B0004BE661A7}" type="slidenum">
              <a:rPr lang="zh-CN" altLang="zh-CN"/>
              <a:t>‹#›</a:t>
            </a:fld>
            <a:r>
              <a:rPr lang="en-US" altLang="en-US"/>
              <a:t>/40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6117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57E95-7D27-1C49-A3F5-199C58E9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389FA1-91CE-7849-AF92-43462160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3D7A6-EF95-2745-B76F-0FD2674B46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88057-1B6A-EA43-B3F9-19A8EABA713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125E2-6D24-2F45-A83C-9EE6D6FFC3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40BE073-F254-4E7D-BE50-11629A8C6F7E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519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A3425-579E-C840-853E-14DF98B93DC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7C4D4-D1BA-C94D-9B41-841BD16C7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B57206-25E1-A449-BBAE-4C8B47B38B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70AC82-E6A3-0D41-902E-F88C0E3F1C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68323-02C9-014E-AA3A-1276E966177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5EA1DC-6E30-9E47-A0C0-40B7734083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5123DB6-29FB-44A2-AA4B-A0974424CB4B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331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3C2D9-70CF-AE47-973D-07ADF7FD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DB7B89-F14C-7A49-B8B3-8C454283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AC7E28-0C90-754F-BEFF-7D70DA9E3FAB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F5466-FDDD-D94A-8586-9EA47BF9F3C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E50A45-8E76-B148-A3C8-38B2A83A5E42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559B8B-7CFA-914E-97A6-F6F2B52122E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6085F1-4769-3C4C-9616-DD268FC1192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3F1514-1019-E74C-94BD-322CF1852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958F2FD-7EAB-47FC-87A3-C6081DEDC39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738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8D611-DA8F-CB46-9468-B99CEDE1164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FD1E67-8DA0-244B-ADA5-CF2584F03E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2E9CC0-740A-154A-8391-EFE97104BE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A0B70-5486-0A46-97CB-A673E1A42F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E690077-8149-4742-9A2D-D05CE82691ED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240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115269-0520-AE46-AAB6-4BD45C4FCEB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9CDE99-CC14-2043-965E-BF190BAACB6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54362-FD32-EB4E-8237-5C130D6DEA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9A4DD9E-3568-4F2E-968E-7BDC3F542F8C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55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B06BB-050B-5844-9E7A-4D218983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DCCFDF-F05A-3942-9ED3-EDEE30D0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二级</a:t>
            </a:r>
          </a:p>
          <a:p>
            <a:pPr lvl="2"/>
            <a:r>
              <a:rPr lang="zh-CN" altLang="zh-CN"/>
              <a:t>三级</a:t>
            </a:r>
          </a:p>
          <a:p>
            <a:pPr lvl="3"/>
            <a:r>
              <a:rPr lang="zh-CN" altLang="zh-CN"/>
              <a:t>四级</a:t>
            </a:r>
          </a:p>
          <a:p>
            <a:pPr lvl="4"/>
            <a:r>
              <a:rPr lang="zh-CN" alt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363FA1-71A8-934E-88A2-98C401B3BCF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C4C7F2-1223-684C-9465-DA0BD9B3C86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88212-DC80-704A-B549-9455F8BDDA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61C346-8CD6-534A-945A-98A46B4854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87A71E3-61BC-4CDB-866B-549ABB96BFA0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9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036A8-8961-964B-BA0F-1536417E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A46E43-E6BC-FE48-A178-496D3BEF2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6C771C-5A76-FD42-AD50-338B2DFC4C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18927A-34C1-8447-BFD2-41E82FAE7C6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53D19-631C-5448-974D-FE77B7D42EF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BBB8E-BBC0-E34C-BC1C-F1E4E312FB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20D667F-0FA1-42CE-9C33-4C89527273BF}" type="slidenum">
              <a:rPr lang="zh-CN" altLang="zh-CN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999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2FE83B-5215-6D4C-8B3A-C6713C8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 algn="l" defTabSz="91440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FEA994-759E-EE4A-92A4-9609BDE2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zh-CN" altLang="zh-CN"/>
              <a:t>单击此处编辑母版文本样式</a:t>
            </a:r>
          </a:p>
          <a:p>
            <a: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zh-CN" altLang="zh-CN"/>
              <a:t>二级</a:t>
            </a:r>
          </a:p>
          <a:p>
            <a: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zh-CN" altLang="zh-CN"/>
              <a:t>三级</a:t>
            </a:r>
          </a:p>
          <a:p>
            <a: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zh-CN" altLang="zh-CN"/>
              <a:t>四级</a:t>
            </a:r>
          </a:p>
          <a:p>
            <a: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zh-CN" alt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88A8D9-1050-2F46-ABBF-2D3000A4FFC8}"/>
              </a:ext>
            </a:extLst>
          </p:cNvPr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7537B-5185-BD49-952F-0A3EADC5038E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44CE1-BE18-CE4C-9363-7F874182ECB7}"/>
              </a:ext>
            </a:extLst>
          </p:cNvPr>
          <p:cNvSpPr>
            <a:spLocks noGrp="1"/>
          </p:cNvSpPr>
          <p:nvPr>
            <p:ph type="sldNum" idx="4" hasCustomPrompt="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lang="zh-CN" altLang="zh-CN" sz="1200">
                <a:solidFill>
                  <a:srgbClr val="898989"/>
                </a:solidFill>
                <a:latin typeface="Microsoft YaHei"/>
                <a:ea typeface="Microsoft YaHei"/>
              </a:defRPr>
            </a:lvl1pPr>
          </a:lstStyle>
          <a:p>
            <a:pPr lvl="0" algn="r"/>
            <a:fld id="{F32022DC-9DEE-4867-9242-892EDFC33F0D}" type="slidenum">
              <a:rPr lang="zh-CN" altLang="zh-CN"/>
              <a:t>‹#›</a:t>
            </a:fld>
            <a:r>
              <a:rPr lang="en-US" altLang="en-US"/>
              <a:t>/40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117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lvl="0" algn="l" defTabSz="914400">
        <a:lnSpc>
          <a:spcPct val="130000"/>
        </a:lnSpc>
        <a:spcBef>
          <a:spcPct val="0"/>
        </a:spcBef>
        <a:buNone/>
        <a:defRPr lang="zh-CN" altLang="zh-CN" sz="4400">
          <a:solidFill>
            <a:srgbClr val="000000"/>
          </a:solidFill>
          <a:latin typeface="Microsoft YaHei"/>
          <a:ea typeface="Microsoft YaHei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lang="zh-CN" altLang="zh-CN" sz="2800">
          <a:solidFill>
            <a:srgbClr val="000000"/>
          </a:solidFill>
          <a:latin typeface="Microsoft YaHei"/>
          <a:ea typeface="Microsoft YaHei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lang="zh-CN" altLang="zh-CN" sz="2400">
          <a:solidFill>
            <a:srgbClr val="000000"/>
          </a:solidFill>
          <a:latin typeface="Microsoft YaHei"/>
          <a:ea typeface="Microsoft YaHei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lang="zh-CN" altLang="zh-CN" sz="2000">
          <a:solidFill>
            <a:srgbClr val="000000"/>
          </a:solidFill>
          <a:latin typeface="Microsoft YaHei"/>
          <a:ea typeface="Microsoft YaHei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lang="zh-CN" altLang="zh-CN" sz="1800">
          <a:solidFill>
            <a:srgbClr val="000000"/>
          </a:solidFill>
          <a:latin typeface="Microsoft YaHei"/>
          <a:ea typeface="Microsoft YaHei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lang="zh-CN" altLang="zh-CN" sz="1800">
          <a:solidFill>
            <a:srgbClr val="000000"/>
          </a:solidFill>
          <a:latin typeface="Microsoft YaHei"/>
          <a:ea typeface="Microsoft YaHei"/>
        </a:defRPr>
      </a:lvl5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2135871" TargetMode="External"/><Relationship Id="rId2" Type="http://schemas.openxmlformats.org/officeDocument/2006/relationships/hyperlink" Target="https://segmentfault.com/a/11900000306852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1 </a:t>
            </a:r>
            <a:r>
              <a:rPr lang="zh-CN" altLang="zh-CN"/>
              <a:t>编译原理概述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杨策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CF54CBF4-55FA-4A79-8A60-7EA38523289B}" type="slidenum">
              <a:rPr lang="en-US" altLang="en-US"/>
              <a:t>1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0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可执行文件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冯</a:t>
            </a:r>
            <a:r>
              <a:rPr lang="en-US" altLang="en-US"/>
              <a:t>·</a:t>
            </a:r>
            <a:r>
              <a:rPr lang="zh-CN" altLang="zh-CN"/>
              <a:t>诺依曼架构</a:t>
            </a:r>
            <a:endParaRPr/>
          </a:p>
          <a:p>
            <a:pPr lvl="1"/>
            <a:r>
              <a:rPr lang="zh-CN" altLang="zh-CN"/>
              <a:t>控制器</a:t>
            </a:r>
          </a:p>
          <a:p>
            <a:pPr lvl="1"/>
            <a:r>
              <a:rPr lang="zh-CN" altLang="zh-CN"/>
              <a:t>算术逻辑单元</a:t>
            </a:r>
          </a:p>
          <a:p>
            <a:pPr lvl="1"/>
            <a:r>
              <a:rPr lang="zh-CN" altLang="zh-CN"/>
              <a:t>存储器</a:t>
            </a:r>
          </a:p>
          <a:p>
            <a:pPr lvl="1"/>
            <a:r>
              <a:rPr lang="en-US" altLang="en-US"/>
              <a:t>IO</a:t>
            </a:r>
            <a:r>
              <a:rPr lang="zh-CN" altLang="zh-CN"/>
              <a:t>设备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C98D27C1-9DEE-4B9D-A6E3-72EEBC9220DF}" type="slidenum">
              <a:rPr lang="zh-CN" altLang="zh-CN"/>
              <a:t>10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960459" y="1566204"/>
            <a:ext cx="6672260" cy="40250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4140" y="5308697"/>
            <a:ext cx="384175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400">
                <a:solidFill>
                  <a:srgbClr val="FF0000"/>
                </a:solidFill>
                <a:latin typeface="Microsoft YaHei"/>
                <a:ea typeface="Microsoft YaHei"/>
              </a:rPr>
              <a:t>CPU</a:t>
            </a:r>
            <a:r>
              <a:rPr lang="zh-CN" altLang="zh-CN" sz="2400">
                <a:solidFill>
                  <a:srgbClr val="FF0000"/>
                </a:solidFill>
                <a:latin typeface="Microsoft YaHei"/>
                <a:ea typeface="Microsoft YaHei"/>
              </a:rPr>
              <a:t>只能执行机器语言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汇编语言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数据传送</a:t>
            </a:r>
            <a:endParaRPr/>
          </a:p>
          <a:p>
            <a:pPr lvl="0"/>
            <a:r>
              <a:rPr lang="zh-CN" altLang="zh-CN"/>
              <a:t>算术运算</a:t>
            </a:r>
          </a:p>
          <a:p>
            <a:pPr lvl="0"/>
            <a:r>
              <a:rPr lang="zh-CN" altLang="zh-CN"/>
              <a:t>逻辑运算</a:t>
            </a:r>
          </a:p>
          <a:p>
            <a:pPr lvl="0"/>
            <a:r>
              <a:rPr lang="zh-CN" altLang="zh-CN"/>
              <a:t>跳转</a:t>
            </a:r>
          </a:p>
          <a:p>
            <a:pPr lvl="0"/>
            <a:r>
              <a:rPr lang="zh-CN" altLang="zh-CN"/>
              <a:t>函数调用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996CE8B-09C9-4933-A706-24F33BFAF935}" type="slidenum">
              <a:rPr lang="zh-CN" altLang="zh-CN"/>
              <a:t>11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93823" y="64"/>
            <a:ext cx="85725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编译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48D2C51F-DD47-46A4-A9BD-4EB72BF61D3E}" type="slidenum">
              <a:rPr lang="zh-CN" altLang="zh-CN"/>
              <a:t>12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65588" y="1568228"/>
            <a:ext cx="9931400" cy="4889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53357" y="2563514"/>
            <a:ext cx="2156227" cy="3878214"/>
          </a:xfrm>
          <a:prstGeom prst="rect">
            <a:avLst/>
          </a:prstGeom>
          <a:noFill/>
          <a:ln w="28575">
            <a:solidFill>
              <a:srgbClr val="2972F4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3102571" y="5892578"/>
            <a:ext cx="177800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solidFill>
                  <a:srgbClr val="2972F4"/>
                </a:solidFill>
                <a:latin typeface="Microsoft YaHei"/>
                <a:ea typeface="Microsoft YaHei"/>
              </a:rPr>
              <a:t>机器语言</a:t>
            </a:r>
          </a:p>
        </p:txBody>
      </p:sp>
      <p:sp>
        <p:nvSpPr>
          <p:cNvPr id="11" name="矩形 10"/>
          <p:cNvSpPr/>
          <p:nvPr/>
        </p:nvSpPr>
        <p:spPr>
          <a:xfrm>
            <a:off x="4824558" y="2593462"/>
            <a:ext cx="6169205" cy="38332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9032196" y="2653357"/>
            <a:ext cx="177800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solidFill>
                  <a:srgbClr val="FF0000"/>
                </a:solidFill>
                <a:latin typeface="Microsoft YaHei"/>
                <a:ea typeface="Microsoft YaHei"/>
              </a:rPr>
              <a:t>汇编语言</a:t>
            </a:r>
          </a:p>
        </p:txBody>
      </p:sp>
      <p:sp>
        <p:nvSpPr>
          <p:cNvPr id="13" name="矩形 12"/>
          <p:cNvSpPr/>
          <p:nvPr/>
        </p:nvSpPr>
        <p:spPr>
          <a:xfrm>
            <a:off x="916396" y="1590217"/>
            <a:ext cx="2111306" cy="1018218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50637" y="4120790"/>
            <a:ext cx="2640934" cy="299476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1894" y="4899427"/>
            <a:ext cx="718742" cy="299476"/>
          </a:xfrm>
          <a:prstGeom prst="rect">
            <a:avLst/>
          </a:prstGeom>
          <a:noFill/>
          <a:ln w="28575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>
          <a:xfrm>
            <a:off x="1972049" y="1590217"/>
            <a:ext cx="2119639" cy="149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>
          <a:xfrm flipV="1">
            <a:off x="2653357" y="1829798"/>
            <a:ext cx="1392563" cy="227601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8" name="直接箭头连接符 17"/>
          <p:cNvCxnSpPr/>
          <p:nvPr/>
        </p:nvCxnSpPr>
        <p:spPr>
          <a:xfrm flipV="1">
            <a:off x="1036187" y="1842965"/>
            <a:ext cx="3041488" cy="304148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19" name="文本框 18"/>
          <p:cNvSpPr txBox="1"/>
          <p:nvPr/>
        </p:nvSpPr>
        <p:spPr>
          <a:xfrm>
            <a:off x="4153288" y="1408113"/>
            <a:ext cx="177800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latin typeface="Microsoft YaHei"/>
                <a:ea typeface="Microsoft YaHei"/>
              </a:rPr>
              <a:t>高级语言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708012" y="1889693"/>
            <a:ext cx="3219367" cy="86848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21" name="文本框 20"/>
          <p:cNvSpPr txBox="1"/>
          <p:nvPr/>
        </p:nvSpPr>
        <p:spPr>
          <a:xfrm>
            <a:off x="6788677" y="1737537"/>
            <a:ext cx="1208996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latin typeface="Microsoft YaHei"/>
                <a:ea typeface="Microsoft YaHei"/>
              </a:rPr>
              <a:t>编译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编译原理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 sz="3200"/>
              <a:t>编译过程中的原理</a:t>
            </a:r>
            <a:endParaRPr/>
          </a:p>
          <a:p>
            <a:pPr lvl="1"/>
            <a:r>
              <a:rPr lang="zh-CN" altLang="zh-CN" sz="2800"/>
              <a:t>现代主要是</a:t>
            </a:r>
            <a:r>
              <a:rPr lang="en-US" altLang="en-US" sz="2800"/>
              <a:t>c</a:t>
            </a:r>
            <a:r>
              <a:rPr lang="zh-CN" altLang="zh-CN" sz="2800"/>
              <a:t>语言</a:t>
            </a:r>
          </a:p>
          <a:p>
            <a:pPr lvl="1"/>
            <a:r>
              <a:rPr lang="zh-CN" altLang="zh-CN" sz="2800"/>
              <a:t>算法为主</a:t>
            </a:r>
          </a:p>
          <a:p>
            <a:pPr lvl="1"/>
            <a:r>
              <a:rPr lang="zh-CN" altLang="zh-CN" sz="2800"/>
              <a:t>工程化内容较少</a:t>
            </a:r>
          </a:p>
          <a:p>
            <a:pPr lvl="1"/>
            <a:r>
              <a:rPr lang="zh-CN" altLang="zh-CN" sz="2800"/>
              <a:t>部分步骤有工具可用</a:t>
            </a:r>
          </a:p>
          <a:p>
            <a:pPr lvl="1"/>
            <a:endParaRPr lang="en-US" altLang="en-US" sz="2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7970F3DC-02BA-487A-A814-0EBB59562A13}" type="slidenum">
              <a:rPr lang="zh-CN" altLang="zh-CN"/>
              <a:t>13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836240" y="576464"/>
            <a:ext cx="6517560" cy="57798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预处理</a:t>
            </a:r>
            <a:endParaRPr/>
          </a:p>
          <a:p>
            <a:pPr lvl="0"/>
            <a:r>
              <a:rPr lang="zh-CN" altLang="zh-CN"/>
              <a:t>编译</a:t>
            </a:r>
          </a:p>
          <a:p>
            <a:pPr lvl="0"/>
            <a:r>
              <a:rPr lang="zh-CN" altLang="zh-CN"/>
              <a:t>汇编</a:t>
            </a:r>
          </a:p>
          <a:p>
            <a:pPr lvl="0"/>
            <a:r>
              <a:rPr lang="zh-CN" altLang="zh-CN"/>
              <a:t>链接</a:t>
            </a:r>
          </a:p>
          <a:p>
            <a:pPr lvl="0"/>
            <a:r>
              <a:rPr lang="zh-CN" altLang="zh-CN"/>
              <a:t>加载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11E70152-7290-4438-8948-252526080081}" type="slidenum">
              <a:rPr lang="zh-CN" altLang="zh-CN"/>
              <a:t>14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078798" y="1916113"/>
            <a:ext cx="6130324" cy="4170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链接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330B5023-68AC-4846-A418-CEEA900DD171}" type="slidenum">
              <a:rPr lang="zh-CN" altLang="zh-CN"/>
              <a:t>15</a:t>
            </a:fld>
            <a:r>
              <a:rPr lang="en-US" altLang="en-US"/>
              <a:t>/40</a:t>
            </a:r>
            <a:endParaRPr lang="zh-CN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83205" y="2457636"/>
            <a:ext cx="4229100" cy="2470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// file a.h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include &lt;b.h&gt;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ClassA {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private: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    ClassB b;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};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19056" y="1531144"/>
            <a:ext cx="4229100" cy="2470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// file b.h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ClassBImpl;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ClassB {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private: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    ClassBImpl* b_impl;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};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584585" y="2621047"/>
            <a:ext cx="4694994" cy="1603169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1" name="文本框 10"/>
          <p:cNvSpPr txBox="1"/>
          <p:nvPr/>
        </p:nvSpPr>
        <p:spPr>
          <a:xfrm>
            <a:off x="1045034" y="5071327"/>
            <a:ext cx="4114800" cy="8826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// file a.cpp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ClassA { ... }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76206" y="4671277"/>
            <a:ext cx="4114800" cy="1282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// file b.cpp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ClassB { ... }</a:t>
            </a:r>
          </a:p>
          <a:p>
            <a:pPr lvl="0"/>
            <a:r>
              <a:rPr lang="en-US" altLang="en-US" sz="2000">
                <a:latin typeface="Consolas"/>
                <a:ea typeface="Consolas"/>
              </a:rPr>
              <a:t>Class ClassBimpl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45034" y="6049962"/>
            <a:ext cx="4114800" cy="488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a.obj call ClassBImpl::Run()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76206" y="6049962"/>
            <a:ext cx="4114800" cy="488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000">
                <a:latin typeface="Consolas"/>
                <a:ea typeface="Consolas"/>
              </a:rPr>
              <a:t>b.obj ClassBImpl::Run()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052812" y="5728552"/>
            <a:ext cx="2252214" cy="450850"/>
            <a:chOff x="5052812" y="5728552"/>
            <a:chExt cx="2252214" cy="450850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5052812" y="6170920"/>
              <a:ext cx="2252214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headEnd/>
              <a:tailEnd type="triangle"/>
            </a:ln>
          </p:spPr>
        </p:cxnSp>
        <p:sp>
          <p:nvSpPr>
            <p:cNvPr id="17" name="文本框 16"/>
            <p:cNvSpPr txBox="1"/>
            <p:nvPr/>
          </p:nvSpPr>
          <p:spPr>
            <a:xfrm>
              <a:off x="5404656" y="5728552"/>
              <a:ext cx="914400" cy="450850"/>
            </a:xfrm>
            <a:prstGeom prst="rect">
              <a:avLst/>
            </a:prstGeom>
            <a:ln w="12700">
              <a:prstDash val="solid"/>
              <a:miter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zh-CN">
                  <a:solidFill>
                    <a:srgbClr val="FF0000"/>
                  </a:solidFill>
                  <a:latin typeface="Microsoft YaHei"/>
                  <a:ea typeface="Microsoft YaHei"/>
                </a:rPr>
                <a:t>链接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8034" y="5728552"/>
            <a:ext cx="914400" cy="450850"/>
            <a:chOff x="2188034" y="5728552"/>
            <a:chExt cx="914400" cy="450850"/>
          </a:xfrm>
        </p:grpSpPr>
        <p:cxnSp>
          <p:nvCxnSpPr>
            <p:cNvPr id="19" name="直接箭头连接符 18"/>
            <p:cNvCxnSpPr/>
            <p:nvPr/>
          </p:nvCxnSpPr>
          <p:spPr>
            <a:xfrm flipH="1">
              <a:off x="2228326" y="5840108"/>
              <a:ext cx="12580" cy="24174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headEnd/>
              <a:tailEnd type="triangle"/>
            </a:ln>
          </p:spPr>
        </p:cxnSp>
        <p:sp>
          <p:nvSpPr>
            <p:cNvPr id="20" name="文本框 19"/>
            <p:cNvSpPr txBox="1"/>
            <p:nvPr/>
          </p:nvSpPr>
          <p:spPr>
            <a:xfrm>
              <a:off x="2188034" y="5728552"/>
              <a:ext cx="914400" cy="450850"/>
            </a:xfrm>
            <a:prstGeom prst="rect">
              <a:avLst/>
            </a:prstGeom>
            <a:ln w="12700">
              <a:prstDash val="solid"/>
              <a:miter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zh-CN">
                  <a:solidFill>
                    <a:srgbClr val="FF0000"/>
                  </a:solidFill>
                  <a:latin typeface="Microsoft YaHei"/>
                  <a:ea typeface="Microsoft YaHei"/>
                </a:rPr>
                <a:t>编译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35507" y="5741276"/>
            <a:ext cx="914400" cy="450850"/>
            <a:chOff x="2188034" y="5728552"/>
            <a:chExt cx="914400" cy="450850"/>
          </a:xfrm>
        </p:grpSpPr>
        <p:cxnSp>
          <p:nvCxnSpPr>
            <p:cNvPr id="22" name="直接箭头连接符 21"/>
            <p:cNvCxnSpPr/>
            <p:nvPr/>
          </p:nvCxnSpPr>
          <p:spPr>
            <a:xfrm flipH="1">
              <a:off x="2228326" y="5840108"/>
              <a:ext cx="12580" cy="24174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prstDash val="solid"/>
              <a:headEnd/>
              <a:tailEnd type="triangle"/>
            </a:ln>
          </p:spPr>
        </p:cxnSp>
        <p:sp>
          <p:nvSpPr>
            <p:cNvPr id="23" name="文本框 22"/>
            <p:cNvSpPr txBox="1"/>
            <p:nvPr/>
          </p:nvSpPr>
          <p:spPr>
            <a:xfrm>
              <a:off x="2188034" y="5728552"/>
              <a:ext cx="914400" cy="450850"/>
            </a:xfrm>
            <a:prstGeom prst="rect">
              <a:avLst/>
            </a:prstGeom>
            <a:ln w="12700">
              <a:prstDash val="solid"/>
              <a:miter/>
            </a:ln>
          </p:spPr>
          <p:txBody>
            <a:bodyPr>
              <a:spAutoFit/>
            </a:bodyPr>
            <a:lstStyle/>
            <a:p>
              <a:pPr lvl="0"/>
              <a:r>
                <a:rPr lang="zh-CN" altLang="zh-CN">
                  <a:solidFill>
                    <a:srgbClr val="FF0000"/>
                  </a:solidFill>
                  <a:latin typeface="Microsoft YaHei"/>
                  <a:ea typeface="Microsoft YaHei"/>
                </a:rPr>
                <a:t>编译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外部</a:t>
            </a:r>
            <a:r>
              <a:rPr lang="zh-CN" altLang="zh-CN" dirty="0"/>
              <a:t>链接</a:t>
            </a:r>
            <a:endParaRPr lang="en-US" altLang="zh-CN" dirty="0"/>
          </a:p>
          <a:p>
            <a:pPr lvl="0"/>
            <a:endParaRPr lang="en-US" altLang="zh-CN" dirty="0"/>
          </a:p>
          <a:p>
            <a:pPr marL="0" lv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g++</a:t>
            </a:r>
            <a:r>
              <a:rPr lang="zh-CN" altLang="en-US" sz="2400" dirty="0"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</a:rPr>
              <a:t>main.cpp</a:t>
            </a:r>
          </a:p>
          <a:p>
            <a:pPr marL="0" lv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-I/</a:t>
            </a:r>
            <a:r>
              <a:rPr lang="en-US" sz="2400" dirty="0" err="1">
                <a:latin typeface="Consolas" panose="020B0609020204030204" pitchFamily="49" charset="0"/>
              </a:rPr>
              <a:t>usr</a:t>
            </a:r>
            <a:r>
              <a:rPr lang="en-US" sz="2400" dirty="0">
                <a:latin typeface="Consolas" panose="020B0609020204030204" pitchFamily="49" charset="0"/>
              </a:rPr>
              <a:t>/local/include/opencv4</a:t>
            </a:r>
          </a:p>
          <a:p>
            <a:pPr marL="0" lv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-L/</a:t>
            </a:r>
            <a:r>
              <a:rPr lang="en-US" sz="2400" dirty="0" err="1">
                <a:latin typeface="Consolas" panose="020B0609020204030204" pitchFamily="49" charset="0"/>
              </a:rPr>
              <a:t>usr</a:t>
            </a:r>
            <a:r>
              <a:rPr lang="en-US" sz="2400" dirty="0">
                <a:latin typeface="Consolas" panose="020B0609020204030204" pitchFamily="49" charset="0"/>
              </a:rPr>
              <a:t>/local/lib</a:t>
            </a:r>
          </a:p>
          <a:p>
            <a:pPr marL="0" lv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-</a:t>
            </a:r>
            <a:r>
              <a:rPr lang="en-US" sz="2400" dirty="0" err="1">
                <a:latin typeface="Consolas" panose="020B0609020204030204" pitchFamily="49" charset="0"/>
              </a:rPr>
              <a:t>lopencv_core</a:t>
            </a:r>
            <a:endParaRPr lang="en-US" sz="2400" dirty="0"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-</a:t>
            </a:r>
            <a:r>
              <a:rPr lang="en-US" sz="2400" dirty="0" err="1">
                <a:latin typeface="Consolas" panose="020B0609020204030204" pitchFamily="49" charset="0"/>
              </a:rPr>
              <a:t>lopencv_imgproc</a:t>
            </a:r>
            <a:endParaRPr sz="2400" dirty="0">
              <a:latin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2C6F728D-A228-4BDD-9B6E-4BFFFC9BD3A7}" type="slidenum">
              <a:rPr lang="zh-CN" altLang="zh-CN"/>
              <a:t>16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2F6D620-2423-0799-7712-75CD11B44B46}"/>
              </a:ext>
            </a:extLst>
          </p:cNvPr>
          <p:cNvSpPr txBox="1">
            <a:spLocks/>
          </p:cNvSpPr>
          <p:nvPr/>
        </p:nvSpPr>
        <p:spPr>
          <a:xfrm>
            <a:off x="7019957" y="3811587"/>
            <a:ext cx="2743200" cy="25003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  <a:defRPr lang="zh-CN" altLang="zh-CN" sz="2800">
                <a:solidFill>
                  <a:srgbClr val="000000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400">
                <a:solidFill>
                  <a:srgbClr val="000000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000">
                <a:solidFill>
                  <a:srgbClr val="000000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5pPr>
          </a:lstStyle>
          <a:p>
            <a:pPr marL="0" indent="0">
              <a:buFont typeface="Arial" charset="0"/>
              <a:buNone/>
            </a:pPr>
            <a:r>
              <a:rPr lang="zh-CN" altLang="en-US" sz="2400" kern="0" dirty="0">
                <a:latin typeface="Consolas" panose="020B0609020204030204" pitchFamily="49" charset="0"/>
              </a:rPr>
              <a:t>头文件目录</a:t>
            </a: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zh-CN" altLang="en-US" sz="2400" kern="0" dirty="0">
                <a:latin typeface="Consolas" panose="020B0609020204030204" pitchFamily="49" charset="0"/>
              </a:rPr>
              <a:t>链接库目录</a:t>
            </a: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zh-CN" altLang="en-US" sz="2400" kern="0" dirty="0">
                <a:latin typeface="Consolas" panose="020B0609020204030204" pitchFamily="49" charset="0"/>
              </a:rPr>
              <a:t>链接库名称</a:t>
            </a: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zh-CN" altLang="en-US" sz="2400" kern="0" dirty="0">
                <a:latin typeface="Consolas" panose="020B0609020204030204" pitchFamily="49" charset="0"/>
              </a:rPr>
              <a:t>链接库名称</a:t>
            </a:r>
            <a:endParaRPr lang="en-US" sz="2400" kern="0" dirty="0">
              <a:latin typeface="Consolas" panose="020B0609020204030204" pitchFamily="49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57C582B-8DF9-C06E-462A-029A0D7DFB18}"/>
              </a:ext>
            </a:extLst>
          </p:cNvPr>
          <p:cNvSpPr txBox="1">
            <a:spLocks/>
          </p:cNvSpPr>
          <p:nvPr/>
        </p:nvSpPr>
        <p:spPr>
          <a:xfrm>
            <a:off x="3352800" y="1510903"/>
            <a:ext cx="2743200" cy="6294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  <a:defRPr lang="zh-CN" altLang="zh-CN" sz="2800">
                <a:solidFill>
                  <a:srgbClr val="000000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400">
                <a:solidFill>
                  <a:srgbClr val="000000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000">
                <a:solidFill>
                  <a:srgbClr val="000000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5pPr>
          </a:lstStyle>
          <a:p>
            <a:pPr marL="0" indent="0">
              <a:buFont typeface="Arial" charset="0"/>
              <a:buNone/>
            </a:pPr>
            <a:r>
              <a:rPr lang="zh-CN" altLang="en-US" kern="0" dirty="0">
                <a:solidFill>
                  <a:srgbClr val="FF0000"/>
                </a:solidFill>
                <a:latin typeface="Consolas" panose="020B0609020204030204" pitchFamily="49" charset="0"/>
              </a:rPr>
              <a:t>节省编译资源</a:t>
            </a:r>
            <a:endParaRPr lang="en-US" kern="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C7BBF03-01D1-5309-11FF-518E6E45EA29}"/>
              </a:ext>
            </a:extLst>
          </p:cNvPr>
          <p:cNvSpPr txBox="1">
            <a:spLocks/>
          </p:cNvSpPr>
          <p:nvPr/>
        </p:nvSpPr>
        <p:spPr>
          <a:xfrm>
            <a:off x="3562350" y="2207022"/>
            <a:ext cx="2743200" cy="6294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  <a:defRPr lang="zh-CN" altLang="zh-CN" sz="2800">
                <a:solidFill>
                  <a:srgbClr val="000000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400">
                <a:solidFill>
                  <a:srgbClr val="000000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000">
                <a:solidFill>
                  <a:srgbClr val="000000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5pPr>
          </a:lstStyle>
          <a:p>
            <a:pPr marL="0" indent="0">
              <a:buFont typeface="Arial" charset="0"/>
              <a:buNone/>
            </a:pPr>
            <a:r>
              <a:rPr lang="zh-CN" altLang="en-US" kern="0" dirty="0">
                <a:solidFill>
                  <a:srgbClr val="FF0000"/>
                </a:solidFill>
                <a:latin typeface="Consolas" panose="020B0609020204030204" pitchFamily="49" charset="0"/>
              </a:rPr>
              <a:t>二进制兼容</a:t>
            </a:r>
            <a:endParaRPr lang="en-US" kern="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B2014-C1B5-6A59-5441-1DAC6735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FE8A9-3AE1-542E-CE11-5363974FC5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EFE08-DFD2-A258-62F7-F9210FFC78F3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静态链接</a:t>
            </a:r>
            <a:endParaRPr dirty="0"/>
          </a:p>
          <a:p>
            <a:pPr lvl="0"/>
            <a:r>
              <a:rPr lang="zh-CN" altLang="zh-CN" dirty="0"/>
              <a:t>动态链接</a:t>
            </a:r>
          </a:p>
          <a:p>
            <a:pPr lvl="1"/>
            <a:r>
              <a:rPr lang="en-US" altLang="en-US" dirty="0"/>
              <a:t>DLL</a:t>
            </a:r>
          </a:p>
          <a:p>
            <a:pPr lvl="1"/>
            <a:r>
              <a:rPr lang="zh-CN" altLang="zh-CN" dirty="0"/>
              <a:t>隐式链接</a:t>
            </a:r>
          </a:p>
          <a:p>
            <a:pPr lvl="1"/>
            <a:r>
              <a:rPr lang="zh-CN" altLang="zh-CN" dirty="0"/>
              <a:t>显式链接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6F38F2-2B1E-591B-62D2-48D1918B7CBF}"/>
              </a:ext>
            </a:extLst>
          </p:cNvPr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2C6F728D-A228-4BDD-9B6E-4BFFFC9BD3A7}" type="slidenum">
              <a:rPr lang="zh-CN" altLang="zh-CN"/>
              <a:t>17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02836D-3148-16B6-F46E-C476C0EA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34"/>
          <a:stretch/>
        </p:blipFill>
        <p:spPr>
          <a:xfrm>
            <a:off x="4846274" y="1027906"/>
            <a:ext cx="6114332" cy="4889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3AD64B-DE33-7BE8-16ED-D073FBD9B691}"/>
              </a:ext>
            </a:extLst>
          </p:cNvPr>
          <p:cNvSpPr/>
          <p:nvPr/>
        </p:nvSpPr>
        <p:spPr>
          <a:xfrm>
            <a:off x="4846274" y="4111440"/>
            <a:ext cx="3677110" cy="31808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82713F-FA0F-8376-5A51-4ECDA6C6EADA}"/>
              </a:ext>
            </a:extLst>
          </p:cNvPr>
          <p:cNvSpPr txBox="1"/>
          <p:nvPr/>
        </p:nvSpPr>
        <p:spPr>
          <a:xfrm>
            <a:off x="490564" y="6088062"/>
            <a:ext cx="9149655" cy="4508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>
                <a:latin typeface="Times New Roman"/>
                <a:ea typeface="Times New Roman"/>
              </a:rPr>
              <a:t>https://learn.microsoft.com/zh-cn/cpp/build/linking-an-executable-to-a-dll?view=msvc-170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ED61B2-C826-804F-BC5F-2816ED43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动态链接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FB5BD34A-7734-47E1-94DA-7CD2EA6A2B87}" type="slidenum">
              <a:rPr lang="zh-CN" altLang="zh-CN"/>
              <a:t>18</a:t>
            </a:fld>
            <a:r>
              <a:rPr lang="en-US" altLang="en-US"/>
              <a:t>/40</a:t>
            </a:r>
            <a:endParaRPr lang="zh-CN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09649" y="5953125"/>
            <a:ext cx="7953640" cy="806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>
                <a:latin typeface="Times New Roman"/>
                <a:ea typeface="Times New Roman"/>
              </a:rPr>
              <a:t>https://learn.microsoft.com/zh-cn/cpp/build/walkthrough-creating-and-using-a-dynamic-link-library-cpp?view=msvc-170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87508" y="2529656"/>
            <a:ext cx="4698773" cy="35163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386282" y="440353"/>
            <a:ext cx="5295900" cy="1498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194794" y="2041525"/>
            <a:ext cx="7899400" cy="1104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91610" y="3146425"/>
            <a:ext cx="5981700" cy="2806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C++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常用编译器</a:t>
            </a:r>
            <a:endParaRPr/>
          </a:p>
          <a:p>
            <a:pPr lvl="1"/>
            <a:r>
              <a:rPr lang="en-US" altLang="en-US"/>
              <a:t>MSVC</a:t>
            </a:r>
          </a:p>
          <a:p>
            <a:pPr lvl="1"/>
            <a:r>
              <a:rPr lang="en-US" altLang="en-US"/>
              <a:t>GCC</a:t>
            </a:r>
          </a:p>
          <a:p>
            <a:pPr lvl="1"/>
            <a:r>
              <a:rPr lang="en-US" altLang="en-US"/>
              <a:t>Clang-LLVM</a:t>
            </a:r>
          </a:p>
          <a:p>
            <a:pPr lvl="0"/>
            <a:r>
              <a:rPr lang="en-US" altLang="en-US"/>
              <a:t>Make</a:t>
            </a:r>
          </a:p>
          <a:p>
            <a:pPr lvl="1"/>
            <a:r>
              <a:rPr lang="zh-CN" altLang="zh-CN"/>
              <a:t>解决依赖与链接问题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743D6F64-2CD4-4949-9CF9-F4E2A1E1CD5F}" type="slidenum">
              <a:rPr lang="zh-CN" altLang="zh-CN"/>
              <a:t>19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47155" y="1651188"/>
            <a:ext cx="4991100" cy="375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1 </a:t>
            </a:r>
            <a:r>
              <a:rPr lang="zh-CN" altLang="zh-CN"/>
              <a:t>编译原理概述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本课程与计算机学科体系的关联</a:t>
            </a:r>
            <a:endParaRPr/>
          </a:p>
          <a:p>
            <a:pPr lvl="0"/>
            <a:r>
              <a:rPr lang="zh-CN" altLang="zh-CN"/>
              <a:t>编译过程概述</a:t>
            </a:r>
          </a:p>
          <a:p>
            <a:pPr lvl="0"/>
            <a:r>
              <a:rPr lang="zh-CN" altLang="zh-CN"/>
              <a:t>调试技术入门</a:t>
            </a:r>
          </a:p>
          <a:p>
            <a:pPr lvl="0"/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17B5129-347D-42D6-8FA9-7B1C4170546D}" type="slidenum">
              <a:rPr lang="zh-CN" altLang="zh-CN"/>
              <a:t>2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Java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混合结构</a:t>
            </a:r>
            <a:endParaRPr/>
          </a:p>
          <a:p>
            <a:pPr lvl="1"/>
            <a:r>
              <a:rPr lang="en-US" altLang="en-US"/>
              <a:t>java</a:t>
            </a:r>
            <a:r>
              <a:rPr lang="zh-CN" altLang="zh-CN"/>
              <a:t>源代码</a:t>
            </a:r>
          </a:p>
          <a:p>
            <a:pPr lvl="1"/>
            <a:r>
              <a:rPr lang="zh-CN" altLang="zh-CN"/>
              <a:t>字节码</a:t>
            </a:r>
            <a:r>
              <a:rPr lang="en-US" altLang="en-US"/>
              <a:t>:jvm</a:t>
            </a:r>
            <a:r>
              <a:rPr lang="zh-CN" altLang="zh-CN"/>
              <a:t>上的汇编</a:t>
            </a:r>
          </a:p>
          <a:p>
            <a:pPr lvl="0"/>
            <a:r>
              <a:rPr lang="en-US" altLang="en-US"/>
              <a:t>JIT compiler</a:t>
            </a:r>
          </a:p>
          <a:p>
            <a:pPr lvl="1"/>
            <a:r>
              <a:rPr lang="en-US" altLang="en-US"/>
              <a:t>Tiered Compilation</a:t>
            </a:r>
          </a:p>
          <a:p>
            <a:pPr lvl="1"/>
            <a:r>
              <a:rPr lang="en-US" altLang="en-US"/>
              <a:t>C1 compiler</a:t>
            </a:r>
          </a:p>
          <a:p>
            <a:pPr lvl="1"/>
            <a:r>
              <a:rPr lang="en-US" altLang="en-US"/>
              <a:t>C2 compiler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15061" y="1825625"/>
            <a:ext cx="1384300" cy="8064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java</a:t>
            </a:r>
            <a:r>
              <a:rPr lang="zh-CN" altLang="zh-CN">
                <a:latin typeface="Microsoft YaHei"/>
                <a:ea typeface="Microsoft YaHei"/>
              </a:rPr>
              <a:t>源文件</a:t>
            </a:r>
          </a:p>
          <a:p>
            <a:pPr lvl="0" algn="ctr"/>
            <a:r>
              <a:rPr lang="en-US" altLang="en-US">
                <a:latin typeface="Microsoft YaHei"/>
                <a:ea typeface="Microsoft YaHei"/>
              </a:rPr>
              <a:t>.java</a:t>
            </a:r>
            <a:r>
              <a:rPr lang="zh-CN" altLang="zh-CN">
                <a:latin typeface="Microsoft YaHei"/>
                <a:ea typeface="Microsoft YaHei"/>
              </a:rPr>
              <a:t>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59156" y="1825625"/>
            <a:ext cx="1384300" cy="8064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java</a:t>
            </a:r>
            <a:r>
              <a:rPr lang="zh-CN" altLang="zh-CN">
                <a:latin typeface="Microsoft YaHei"/>
                <a:ea typeface="Microsoft YaHei"/>
              </a:rPr>
              <a:t>字节码</a:t>
            </a:r>
          </a:p>
          <a:p>
            <a:pPr lvl="0" algn="ctr"/>
            <a:r>
              <a:rPr lang="en-US" altLang="en-US">
                <a:latin typeface="Microsoft YaHei"/>
                <a:ea typeface="Microsoft YaHei"/>
              </a:rPr>
              <a:t>.class</a:t>
            </a:r>
            <a:r>
              <a:rPr lang="zh-CN" altLang="zh-CN">
                <a:latin typeface="Microsoft YaHei"/>
                <a:ea typeface="Microsoft YaHei"/>
              </a:rPr>
              <a:t>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77491" y="2006600"/>
            <a:ext cx="920750" cy="4508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javac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89886" y="3350454"/>
            <a:ext cx="2044700" cy="4508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class loader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84903" y="3350454"/>
            <a:ext cx="2349500" cy="4508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runtime data area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86906" y="3942234"/>
            <a:ext cx="5090984" cy="1219715"/>
            <a:chOff x="4536582" y="4466074"/>
            <a:chExt cx="5090984" cy="1219715"/>
          </a:xfrm>
        </p:grpSpPr>
        <p:sp>
          <p:nvSpPr>
            <p:cNvPr id="11" name="文本框 10"/>
            <p:cNvSpPr txBox="1"/>
            <p:nvPr/>
          </p:nvSpPr>
          <p:spPr>
            <a:xfrm>
              <a:off x="4647278" y="4910574"/>
              <a:ext cx="1536700" cy="450850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  <a:miter/>
            </a:ln>
          </p:spPr>
          <p:txBody>
            <a:bodyPr>
              <a:spAutoFit/>
            </a:bodyPr>
            <a:lstStyle/>
            <a:p>
              <a:pPr lvl="0" algn="ctr"/>
              <a:r>
                <a:rPr lang="en-US" altLang="en-US">
                  <a:latin typeface="Microsoft YaHei"/>
                  <a:ea typeface="Microsoft YaHei"/>
                </a:rPr>
                <a:t>Interpreter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478482" y="4910574"/>
              <a:ext cx="1536700" cy="450850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  <a:miter/>
            </a:ln>
          </p:spPr>
          <p:txBody>
            <a:bodyPr>
              <a:spAutoFit/>
            </a:bodyPr>
            <a:lstStyle/>
            <a:p>
              <a:pPr lvl="0" algn="ctr"/>
              <a:r>
                <a:rPr lang="en-US" altLang="en-US">
                  <a:latin typeface="Microsoft YaHei"/>
                  <a:ea typeface="Microsoft YaHei"/>
                </a:rPr>
                <a:t>JIT compiler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56826" y="4732774"/>
              <a:ext cx="1244600" cy="806450"/>
            </a:xfrm>
            <a:prstGeom prst="rect">
              <a:avLst/>
            </a:prstGeom>
            <a:ln w="12700">
              <a:solidFill>
                <a:srgbClr val="000000"/>
              </a:solidFill>
              <a:prstDash val="solid"/>
              <a:miter/>
            </a:ln>
          </p:spPr>
          <p:txBody>
            <a:bodyPr>
              <a:spAutoFit/>
            </a:bodyPr>
            <a:lstStyle/>
            <a:p>
              <a:pPr lvl="0" algn="ctr"/>
              <a:r>
                <a:rPr lang="en-US" altLang="en-US">
                  <a:latin typeface="Microsoft YaHei"/>
                  <a:ea typeface="Microsoft YaHei"/>
                </a:rPr>
                <a:t>garbage collector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73653" y="4466074"/>
              <a:ext cx="2365971" cy="450850"/>
            </a:xfrm>
            <a:prstGeom prst="rect">
              <a:avLst/>
            </a:prstGeom>
            <a:ln w="12700">
              <a:prstDash val="solid"/>
              <a:miter/>
            </a:ln>
          </p:spPr>
          <p:txBody>
            <a:bodyPr>
              <a:spAutoFit/>
            </a:bodyPr>
            <a:lstStyle/>
            <a:p>
              <a:pPr lvl="0"/>
              <a:r>
                <a:rPr lang="en-US" altLang="en-US">
                  <a:latin typeface="Microsoft YaHei"/>
                  <a:ea typeface="Microsoft YaHei"/>
                </a:rPr>
                <a:t>Execution Engine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36582" y="4474826"/>
              <a:ext cx="5090984" cy="1210962"/>
            </a:xfrm>
            <a:prstGeom prst="rect">
              <a:avLst/>
            </a:prstGeom>
            <a:noFill/>
            <a:ln w="12700">
              <a:solidFill>
                <a:srgbClr val="5C5C5C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zh-CN">
                <a:latin typeface="Microsoft YaHei"/>
                <a:ea typeface="Microsoft YaHei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75696" y="2905224"/>
            <a:ext cx="7302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Microsoft YaHei"/>
                <a:ea typeface="Microsoft YaHei"/>
              </a:rPr>
              <a:t>jvm</a:t>
            </a:r>
          </a:p>
        </p:txBody>
      </p:sp>
      <p:sp>
        <p:nvSpPr>
          <p:cNvPr id="17" name="矩形 16"/>
          <p:cNvSpPr/>
          <p:nvPr/>
        </p:nvSpPr>
        <p:spPr>
          <a:xfrm>
            <a:off x="5475696" y="2962446"/>
            <a:ext cx="5325762" cy="2273643"/>
          </a:xfrm>
          <a:prstGeom prst="rect">
            <a:avLst/>
          </a:prstGeom>
          <a:noFill/>
          <a:ln w="12700">
            <a:solidFill>
              <a:srgbClr val="5C5C5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zh-CN">
              <a:latin typeface="Microsoft YaHei"/>
              <a:ea typeface="Microsoft YaHei"/>
            </a:endParaRPr>
          </a:p>
        </p:txBody>
      </p:sp>
      <p:cxnSp>
        <p:nvCxnSpPr>
          <p:cNvPr id="18" name="直接箭头连接符 17"/>
          <p:cNvCxnSpPr>
            <a:stCxn id="5" idx="3"/>
            <a:endCxn id="7" idx="1"/>
          </p:cNvCxnSpPr>
          <p:nvPr/>
        </p:nvCxnSpPr>
        <p:spPr>
          <a:xfrm>
            <a:off x="6899361" y="2228850"/>
            <a:ext cx="578130" cy="317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19" name="直接箭头连接符 18"/>
          <p:cNvCxnSpPr>
            <a:stCxn id="7" idx="3"/>
            <a:endCxn id="6" idx="1"/>
          </p:cNvCxnSpPr>
          <p:nvPr/>
        </p:nvCxnSpPr>
        <p:spPr>
          <a:xfrm flipV="1">
            <a:off x="8398241" y="2228850"/>
            <a:ext cx="660915" cy="317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>
            <a:stCxn id="6" idx="2"/>
          </p:cNvCxnSpPr>
          <p:nvPr/>
        </p:nvCxnSpPr>
        <p:spPr>
          <a:xfrm>
            <a:off x="9751306" y="2632075"/>
            <a:ext cx="12357" cy="71354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21" name="文本框 20"/>
          <p:cNvSpPr txBox="1"/>
          <p:nvPr/>
        </p:nvSpPr>
        <p:spPr>
          <a:xfrm>
            <a:off x="5950036" y="5497034"/>
            <a:ext cx="1898650" cy="8064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Native Method Interface (JNI)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391891" y="5497034"/>
            <a:ext cx="1898650" cy="806450"/>
          </a:xfrm>
          <a:prstGeom prst="rect">
            <a:avLst/>
          </a:prstGeom>
          <a:ln w="12700">
            <a:solidFill>
              <a:srgbClr val="000000"/>
            </a:solidFill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Native Method Library</a:t>
            </a:r>
          </a:p>
        </p:txBody>
      </p:sp>
      <p:cxnSp>
        <p:nvCxnSpPr>
          <p:cNvPr id="23" name="直接箭头连接符 22"/>
          <p:cNvCxnSpPr>
            <a:endCxn id="21" idx="0"/>
          </p:cNvCxnSpPr>
          <p:nvPr/>
        </p:nvCxnSpPr>
        <p:spPr>
          <a:xfrm>
            <a:off x="6884366" y="5248446"/>
            <a:ext cx="14994" cy="24858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cxnSp>
        <p:nvCxnSpPr>
          <p:cNvPr id="24" name="直接箭头连接符 23"/>
          <p:cNvCxnSpPr>
            <a:stCxn id="22" idx="0"/>
          </p:cNvCxnSpPr>
          <p:nvPr/>
        </p:nvCxnSpPr>
        <p:spPr>
          <a:xfrm flipH="1" flipV="1">
            <a:off x="9328859" y="5273160"/>
            <a:ext cx="12357" cy="2238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25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EF2F3A2A-DBAA-4835-8BD4-88CF5BEF24BD}" type="slidenum">
              <a:rPr lang="zh-CN" altLang="zh-CN"/>
              <a:t>20</a:t>
            </a:fld>
            <a:r>
              <a:rPr lang="zh-CN" altLang="zh-CN"/>
              <a:t>/40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Java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Javac </a:t>
            </a:r>
            <a:r>
              <a:rPr lang="zh-CN" altLang="zh-CN"/>
              <a:t>编译过程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0CF1DFDC-3B16-4532-B8FA-A9F0AB2B48C3}" type="slidenum">
              <a:rPr lang="zh-CN" altLang="zh-CN"/>
              <a:t>21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100246" y="2733632"/>
            <a:ext cx="9660694" cy="3496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Java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altLang="en-US" dirty="0"/>
              <a:t>Hotspot</a:t>
            </a:r>
            <a:endParaRPr dirty="0"/>
          </a:p>
          <a:p>
            <a:pPr lvl="1"/>
            <a:r>
              <a:rPr lang="zh-CN" altLang="zh-CN" dirty="0"/>
              <a:t>优化多次调用的函数</a:t>
            </a:r>
          </a:p>
          <a:p>
            <a:pPr lvl="1"/>
            <a:r>
              <a:rPr lang="en-US" altLang="en-US" dirty="0"/>
              <a:t>C1-client</a:t>
            </a:r>
          </a:p>
          <a:p>
            <a:pPr lvl="1"/>
            <a:r>
              <a:rPr lang="en-US" altLang="en-US" dirty="0"/>
              <a:t>C2-server</a:t>
            </a:r>
          </a:p>
          <a:p>
            <a:pPr lvl="1"/>
            <a:r>
              <a:rPr lang="zh-CN" altLang="zh-CN" dirty="0"/>
              <a:t>分层编译</a:t>
            </a:r>
          </a:p>
          <a:p>
            <a:pPr lvl="2"/>
            <a:r>
              <a:rPr lang="zh-CN" altLang="zh-CN" dirty="0"/>
              <a:t>先使用</a:t>
            </a:r>
            <a:r>
              <a:rPr lang="en-US" altLang="en-US" dirty="0"/>
              <a:t>C1</a:t>
            </a:r>
            <a:r>
              <a:rPr lang="zh-CN" altLang="zh-CN" dirty="0"/>
              <a:t>编译</a:t>
            </a:r>
          </a:p>
          <a:p>
            <a:pPr lvl="2"/>
            <a:r>
              <a:rPr lang="zh-CN" altLang="zh-CN" dirty="0"/>
              <a:t>热点使用</a:t>
            </a:r>
            <a:r>
              <a:rPr lang="en-US" altLang="en-US" dirty="0"/>
              <a:t>C2</a:t>
            </a:r>
            <a:r>
              <a:rPr lang="zh-CN" altLang="zh-CN" dirty="0"/>
              <a:t>编译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39312" y="1825625"/>
            <a:ext cx="6814488" cy="43656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9880" y="6191314"/>
            <a:ext cx="8032750" cy="4445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ea typeface="Microsoft YaHei"/>
              </a:rPr>
              <a:t>由于硬件资源增加，</a:t>
            </a:r>
            <a:r>
              <a:rPr lang="en-US" altLang="en-US">
                <a:latin typeface="Microsoft YaHei"/>
              </a:rPr>
              <a:t>JAVA 7</a:t>
            </a:r>
            <a:r>
              <a:rPr lang="zh-CN" altLang="zh-CN">
                <a:ea typeface="Microsoft YaHei"/>
              </a:rPr>
              <a:t>开始增加分层编译，而不再区分</a:t>
            </a:r>
            <a:r>
              <a:rPr lang="en-US" altLang="en-US">
                <a:latin typeface="Microsoft YaHei"/>
              </a:rPr>
              <a:t>client server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1EF83236-9B21-48EE-840E-E8B31DF34D8E}" type="slidenum">
              <a:rPr lang="zh-CN" altLang="zh-CN"/>
              <a:t>22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Java Compiler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66911" y="1731745"/>
            <a:ext cx="9322715" cy="4442000"/>
          </a:xfrm>
          <a:prstGeom prst="rect">
            <a:avLst/>
          </a:prstGeom>
        </p:spPr>
      </p:pic>
      <p:sp>
        <p:nvSpPr>
          <p:cNvPr id="5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27ECAD0A-A511-4385-9ECF-D7396964FC1E}" type="slidenum">
              <a:rPr lang="zh-CN" altLang="zh-CN"/>
              <a:t>23</a:t>
            </a:fld>
            <a:r>
              <a:rPr lang="zh-CN" altLang="zh-CN"/>
              <a:t>/40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FD9D-A521-4DD5-0713-84CAD487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E859-4B3A-B2BA-2DB6-B4B03D5069F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 err="1"/>
              <a:t>Javascript</a:t>
            </a:r>
            <a:r>
              <a:rPr lang="en-US" altLang="en-US" dirty="0"/>
              <a:t> Engine</a:t>
            </a:r>
            <a:endParaRPr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CD31DC9-86E8-2201-CD88-02D9380E250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27ECAD0A-A511-4385-9ECF-D7396964FC1E}" type="slidenum">
              <a:rPr lang="zh-CN" altLang="zh-CN"/>
              <a:t>24</a:t>
            </a:fld>
            <a:r>
              <a:rPr lang="zh-CN" altLang="zh-CN"/>
              <a:t>/40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DE6182-0FD0-79E0-6F2A-50ADE872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46E45D-329E-EC44-8A70-EE0BBA37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0" y="1681063"/>
            <a:ext cx="6096000" cy="457200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DFBF3B1-DF21-B987-BB4E-B5138033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904" y="1825625"/>
            <a:ext cx="419579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Parser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JS</a:t>
            </a:r>
            <a:r>
              <a:rPr lang="zh-CN" altLang="en-US" dirty="0"/>
              <a:t>代码转换成</a:t>
            </a:r>
            <a:r>
              <a:rPr lang="en-US" altLang="zh-CN" dirty="0"/>
              <a:t>AST</a:t>
            </a:r>
            <a:endParaRPr dirty="0"/>
          </a:p>
          <a:p>
            <a:r>
              <a:rPr lang="en-US" altLang="zh-CN" dirty="0"/>
              <a:t>Ignition</a:t>
            </a:r>
            <a:endParaRPr lang="zh-CN" altLang="zh-CN" dirty="0"/>
          </a:p>
          <a:p>
            <a:pPr lvl="1"/>
            <a:r>
              <a:rPr lang="zh-CN" altLang="en-US" dirty="0"/>
              <a:t>解释执行字节码</a:t>
            </a:r>
            <a:endParaRPr lang="en-US" altLang="en-US" dirty="0"/>
          </a:p>
          <a:p>
            <a:r>
              <a:rPr lang="en-US" altLang="zh-CN" dirty="0" err="1"/>
              <a:t>TurboFan</a:t>
            </a:r>
            <a:endParaRPr lang="zh-CN" altLang="zh-CN" dirty="0"/>
          </a:p>
          <a:p>
            <a:pPr lvl="1"/>
            <a:r>
              <a:rPr lang="zh-CN" altLang="en-US" dirty="0"/>
              <a:t>进行</a:t>
            </a:r>
            <a:r>
              <a:rPr lang="en-US" altLang="zh-CN" dirty="0"/>
              <a:t>JIT</a:t>
            </a:r>
            <a:r>
              <a:rPr lang="zh-CN" altLang="en-US" dirty="0"/>
              <a:t>编译</a:t>
            </a:r>
            <a:endParaRPr lang="en-US" altLang="zh-CN" dirty="0"/>
          </a:p>
          <a:p>
            <a:pPr lvl="1"/>
            <a:r>
              <a:rPr lang="zh-CN" altLang="en-US" dirty="0"/>
              <a:t>编译成机器语言</a:t>
            </a:r>
            <a:endParaRPr lang="zh-CN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470AD4-17C7-301D-947F-4F44CB05063C}"/>
              </a:ext>
            </a:extLst>
          </p:cNvPr>
          <p:cNvSpPr txBox="1"/>
          <p:nvPr/>
        </p:nvSpPr>
        <p:spPr>
          <a:xfrm>
            <a:off x="780450" y="6262688"/>
            <a:ext cx="6429676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https://zhuanlan.zhihu.com/p/28590489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5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 dirty="0"/>
              <a:t>Python Compiler</a:t>
            </a:r>
            <a:endParaRPr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C12B8452-9272-4C68-8578-536C30D4F558}" type="slidenum">
              <a:rPr lang="zh-CN" altLang="zh-CN"/>
              <a:t>25</a:t>
            </a:fld>
            <a:r>
              <a:rPr lang="zh-CN" altLang="zh-CN"/>
              <a:t>/40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2433" y="6261722"/>
            <a:ext cx="5282198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Times New Roman"/>
                <a:ea typeface="Times New Roman"/>
              </a:rPr>
              <a:t>https://nanguage.gitbook.io/inside-python-vm-cn/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838200" y="1897541"/>
            <a:ext cx="1259633" cy="598007"/>
          </a:xfrm>
          <a:prstGeom prst="round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py</a:t>
            </a:r>
            <a:r>
              <a:rPr lang="zh-CN" altLang="zh-CN">
                <a:latin typeface="Microsoft YaHei"/>
                <a:ea typeface="Microsoft YaHei"/>
              </a:rPr>
              <a:t>文件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3497424" y="2824706"/>
            <a:ext cx="992438" cy="598007"/>
          </a:xfrm>
          <a:prstGeom prst="round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AST</a:t>
            </a:r>
          </a:p>
        </p:txBody>
      </p:sp>
      <p:sp>
        <p:nvSpPr>
          <p:cNvPr id="11" name="矩形 10"/>
          <p:cNvSpPr/>
          <p:nvPr/>
        </p:nvSpPr>
        <p:spPr>
          <a:xfrm>
            <a:off x="1795724" y="2818332"/>
            <a:ext cx="1272356" cy="610731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/>
              <a:t>语法分析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5157" y="5867292"/>
            <a:ext cx="52832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Times New Roman"/>
                <a:ea typeface="Times New Roman"/>
              </a:rPr>
              <a:t>https://devguide.python.org/internals/compiler/</a:t>
            </a:r>
          </a:p>
        </p:txBody>
      </p:sp>
      <p:sp>
        <p:nvSpPr>
          <p:cNvPr id="13" name="矩形 12"/>
          <p:cNvSpPr/>
          <p:nvPr/>
        </p:nvSpPr>
        <p:spPr>
          <a:xfrm>
            <a:off x="4951168" y="2818332"/>
            <a:ext cx="1272356" cy="610731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/>
              <a:t>生成</a:t>
            </a:r>
            <a:r>
              <a:rPr lang="en-US" altLang="en-US"/>
              <a:t>CFG</a:t>
            </a:r>
          </a:p>
        </p:txBody>
      </p:sp>
      <p:sp>
        <p:nvSpPr>
          <p:cNvPr id="14" name="矩形 13"/>
          <p:cNvSpPr/>
          <p:nvPr/>
        </p:nvSpPr>
        <p:spPr>
          <a:xfrm>
            <a:off x="6563803" y="3874388"/>
            <a:ext cx="1272356" cy="610731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/>
              <a:t>优化</a:t>
            </a:r>
          </a:p>
        </p:txBody>
      </p:sp>
      <p:sp>
        <p:nvSpPr>
          <p:cNvPr id="15" name="矩形 14"/>
          <p:cNvSpPr/>
          <p:nvPr/>
        </p:nvSpPr>
        <p:spPr>
          <a:xfrm>
            <a:off x="2622756" y="3887112"/>
            <a:ext cx="1501380" cy="610731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/>
              <a:t>生成字节码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6691038" y="2831056"/>
            <a:ext cx="1017885" cy="598007"/>
          </a:xfrm>
          <a:prstGeom prst="round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CFG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4876746" y="3887112"/>
            <a:ext cx="1017885" cy="598007"/>
          </a:xfrm>
          <a:prstGeom prst="round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CFG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957601" y="4752314"/>
            <a:ext cx="1348698" cy="598007"/>
          </a:xfrm>
          <a:prstGeom prst="round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en-US" altLang="en-US">
                <a:latin typeface="Microsoft YaHei"/>
                <a:ea typeface="Microsoft YaHei"/>
              </a:rPr>
              <a:t>pyc</a:t>
            </a:r>
            <a:r>
              <a:rPr lang="zh-CN" altLang="zh-CN">
                <a:latin typeface="Microsoft YaHei"/>
                <a:ea typeface="Microsoft YaHei"/>
              </a:rPr>
              <a:t>文件</a:t>
            </a:r>
          </a:p>
        </p:txBody>
      </p:sp>
      <p:cxnSp>
        <p:nvCxnSpPr>
          <p:cNvPr id="19" name="连接符: 肘形 18"/>
          <p:cNvCxnSpPr>
            <a:stCxn id="9" idx="2"/>
            <a:endCxn id="11" idx="1"/>
          </p:cNvCxnSpPr>
          <p:nvPr/>
        </p:nvCxnSpPr>
        <p:spPr>
          <a:xfrm rot="5400000" flipV="1">
            <a:off x="1317625" y="2644775"/>
            <a:ext cx="628650" cy="33020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0" name="直接箭头连接符 19"/>
          <p:cNvCxnSpPr>
            <a:stCxn id="11" idx="3"/>
            <a:endCxn id="10" idx="1"/>
          </p:cNvCxnSpPr>
          <p:nvPr/>
        </p:nvCxnSpPr>
        <p:spPr>
          <a:xfrm>
            <a:off x="3068080" y="3123698"/>
            <a:ext cx="429344" cy="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1" name="直接箭头连接符 20"/>
          <p:cNvCxnSpPr>
            <a:stCxn id="10" idx="3"/>
            <a:endCxn id="13" idx="1"/>
          </p:cNvCxnSpPr>
          <p:nvPr/>
        </p:nvCxnSpPr>
        <p:spPr>
          <a:xfrm flipV="1">
            <a:off x="4489862" y="3123698"/>
            <a:ext cx="461305" cy="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2" name="直接箭头连接符 21"/>
          <p:cNvCxnSpPr>
            <a:stCxn id="13" idx="3"/>
            <a:endCxn id="16" idx="1"/>
          </p:cNvCxnSpPr>
          <p:nvPr/>
        </p:nvCxnSpPr>
        <p:spPr>
          <a:xfrm>
            <a:off x="6223524" y="3123698"/>
            <a:ext cx="467515" cy="127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3" name="直接箭头连接符 22"/>
          <p:cNvCxnSpPr>
            <a:stCxn id="16" idx="2"/>
            <a:endCxn id="14" idx="0"/>
          </p:cNvCxnSpPr>
          <p:nvPr/>
        </p:nvCxnSpPr>
        <p:spPr>
          <a:xfrm>
            <a:off x="7199981" y="3429064"/>
            <a:ext cx="12724" cy="44532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4" name="直接箭头连接符 23"/>
          <p:cNvCxnSpPr>
            <a:stCxn id="14" idx="1"/>
            <a:endCxn id="17" idx="3"/>
          </p:cNvCxnSpPr>
          <p:nvPr/>
        </p:nvCxnSpPr>
        <p:spPr>
          <a:xfrm flipH="1">
            <a:off x="5894632" y="4179754"/>
            <a:ext cx="669171" cy="127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5" name="直接箭头连接符 24"/>
          <p:cNvCxnSpPr>
            <a:stCxn id="17" idx="1"/>
            <a:endCxn id="15" idx="3"/>
          </p:cNvCxnSpPr>
          <p:nvPr/>
        </p:nvCxnSpPr>
        <p:spPr>
          <a:xfrm flipH="1">
            <a:off x="4124136" y="4186116"/>
            <a:ext cx="752610" cy="1272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6" name="连接符: 肘形 25"/>
          <p:cNvCxnSpPr>
            <a:stCxn id="15" idx="1"/>
            <a:endCxn id="18" idx="0"/>
          </p:cNvCxnSpPr>
          <p:nvPr/>
        </p:nvCxnSpPr>
        <p:spPr>
          <a:xfrm flipH="1">
            <a:off x="1631950" y="4191000"/>
            <a:ext cx="990600" cy="558800"/>
          </a:xfrm>
          <a:prstGeom prst="bentConnector2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7" name="直接箭头连接符 26"/>
          <p:cNvCxnSpPr>
            <a:stCxn id="18" idx="3"/>
            <a:endCxn id="28" idx="1"/>
          </p:cNvCxnSpPr>
          <p:nvPr/>
        </p:nvCxnSpPr>
        <p:spPr>
          <a:xfrm>
            <a:off x="2306299" y="5051318"/>
            <a:ext cx="1003529" cy="63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28" name="矩形 27"/>
          <p:cNvSpPr/>
          <p:nvPr/>
        </p:nvSpPr>
        <p:spPr>
          <a:xfrm>
            <a:off x="3309828" y="4752314"/>
            <a:ext cx="1501380" cy="610731"/>
          </a:xfrm>
          <a:prstGeom prst="rect">
            <a:avLst/>
          </a:prstGeom>
          <a:noFill/>
          <a:ln w="12700">
            <a:solidFill>
              <a:srgbClr val="000000"/>
            </a:solidFill>
            <a:prstDash val="solid"/>
            <a:miter/>
          </a:ln>
        </p:spPr>
        <p:txBody>
          <a:bodyPr anchor="ctr"/>
          <a:lstStyle/>
          <a:p>
            <a:pPr lvl="0" algn="ctr"/>
            <a:r>
              <a:rPr lang="zh-CN" altLang="zh-CN"/>
              <a:t>解释器执行</a:t>
            </a:r>
          </a:p>
        </p:txBody>
      </p:sp>
      <p:sp>
        <p:nvSpPr>
          <p:cNvPr id="29" name="矩形 28"/>
          <p:cNvSpPr/>
          <p:nvPr/>
        </p:nvSpPr>
        <p:spPr>
          <a:xfrm>
            <a:off x="1172270" y="2660954"/>
            <a:ext cx="7061577" cy="195942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文本框 29"/>
          <p:cNvSpPr txBox="1"/>
          <p:nvPr/>
        </p:nvSpPr>
        <p:spPr>
          <a:xfrm>
            <a:off x="7079779" y="4620383"/>
            <a:ext cx="125829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solidFill>
                  <a:srgbClr val="FF0000"/>
                </a:solidFill>
                <a:latin typeface="Microsoft YaHei"/>
                <a:ea typeface="Microsoft YaHei"/>
              </a:rPr>
              <a:t>编译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Python Compiler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altLang="en-US"/>
              <a:t>Python</a:t>
            </a:r>
            <a:r>
              <a:rPr lang="zh-CN" altLang="zh-CN"/>
              <a:t>解释器</a:t>
            </a:r>
            <a:endParaRPr/>
          </a:p>
          <a:p>
            <a:pPr lvl="1"/>
            <a:r>
              <a:rPr lang="zh-CN" altLang="zh-CN"/>
              <a:t>执行</a:t>
            </a:r>
            <a:r>
              <a:rPr lang="en-US" altLang="en-US"/>
              <a:t>PyCodeObject</a:t>
            </a:r>
          </a:p>
          <a:p>
            <a:pPr lvl="1"/>
            <a:r>
              <a:rPr lang="en-US" altLang="en-US"/>
              <a:t>Global Interpreter Lock - CPython</a:t>
            </a:r>
          </a:p>
          <a:p>
            <a:pPr lvl="1"/>
            <a:r>
              <a:rPr lang="zh-CN" altLang="zh-CN"/>
              <a:t>垃圾回收：引用计数</a:t>
            </a:r>
          </a:p>
          <a:p>
            <a:pPr lvl="2"/>
            <a:r>
              <a:rPr lang="zh-CN" altLang="zh-CN"/>
              <a:t>基本上是学的</a:t>
            </a:r>
            <a:r>
              <a:rPr lang="en-US" altLang="en-US"/>
              <a:t>Java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61D90F1E-B601-4602-BB0C-ED8C41C780F2}" type="slidenum">
              <a:rPr lang="zh-CN" altLang="zh-CN"/>
              <a:t>26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19C60-6610-FABA-A686-984B3B7B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696D5-5E86-EBC7-0E2F-39BD4530490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dirty="0"/>
              <a:t>Rust</a:t>
            </a:r>
            <a:r>
              <a:rPr lang="en-US" altLang="en-US" dirty="0"/>
              <a:t> Compiler</a:t>
            </a:r>
            <a:endParaRPr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266EC-2850-01AA-097E-C2967856A47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基于</a:t>
            </a:r>
            <a:r>
              <a:rPr lang="en-US" altLang="zh-CN" dirty="0"/>
              <a:t>LLVM</a:t>
            </a:r>
            <a:r>
              <a:rPr lang="zh-CN" altLang="en-US" dirty="0"/>
              <a:t>后端</a:t>
            </a:r>
            <a:endParaRPr lang="en-US" altLang="zh-CN" dirty="0"/>
          </a:p>
          <a:p>
            <a:pPr lvl="0"/>
            <a:r>
              <a:rPr lang="en-US" altLang="zh-CN" dirty="0" err="1"/>
              <a:t>Rustc</a:t>
            </a:r>
            <a:r>
              <a:rPr lang="zh-CN" altLang="en-US" dirty="0"/>
              <a:t>前端</a:t>
            </a:r>
            <a:endParaRPr lang="en-US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67813-31C8-B1D4-4D8A-51582C168B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61D90F1E-B601-4602-BB0C-ED8C41C780F2}" type="slidenum">
              <a:rPr lang="zh-CN" altLang="zh-CN"/>
              <a:t>27</a:t>
            </a:fld>
            <a:r>
              <a:rPr lang="zh-CN" altLang="zh-CN"/>
              <a:t>/40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9A061A-AAB0-77ED-9E25-019C700D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F618DC-69B9-D550-1497-3678CDD9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252" y="1452278"/>
            <a:ext cx="7254189" cy="49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1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测试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/>
              <a:t>Google Test</a:t>
            </a:r>
            <a:endParaRPr/>
          </a:p>
          <a:p>
            <a:pPr lvl="0"/>
            <a:r>
              <a:rPr lang="en-US" altLang="en-US"/>
              <a:t>Junit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C4611BBE-43C8-4572-ADB4-75191BCD64D7}" type="slidenum">
              <a:rPr lang="zh-CN" altLang="zh-CN"/>
              <a:t>28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1978" y="3429064"/>
            <a:ext cx="4318000" cy="261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740538" y="1574864"/>
            <a:ext cx="5981700" cy="447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瞪眼法</a:t>
            </a:r>
            <a:endParaRPr/>
          </a:p>
          <a:p>
            <a:pPr lvl="1"/>
            <a:r>
              <a:rPr lang="zh-CN" altLang="zh-CN"/>
              <a:t>北大韦神</a:t>
            </a:r>
          </a:p>
          <a:p>
            <a:pPr lvl="1"/>
            <a:r>
              <a:rPr lang="zh-CN" altLang="zh-CN"/>
              <a:t>神经网络</a:t>
            </a:r>
            <a:r>
              <a:rPr lang="en-US" altLang="en-US"/>
              <a:t> Chatgpt</a:t>
            </a:r>
          </a:p>
          <a:p>
            <a:pPr lvl="0"/>
            <a:r>
              <a:rPr lang="zh-CN" altLang="zh-CN"/>
              <a:t>加日志</a:t>
            </a:r>
          </a:p>
          <a:p>
            <a:pPr lvl="0"/>
            <a:r>
              <a:rPr lang="zh-CN" altLang="zh-CN"/>
              <a:t>使用调试器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D349BB6F-3D1F-42AB-A8CD-43004DEB5C38}" type="slidenum">
              <a:rPr lang="zh-CN" altLang="zh-CN"/>
              <a:t>29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365654" y="1572127"/>
            <a:ext cx="7231279" cy="40432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计算学科体系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170A8AFF-6445-4A3F-A66A-81EA08F29C57}" type="slidenum">
              <a:rPr lang="zh-CN" altLang="zh-CN"/>
              <a:t>3</a:t>
            </a:fld>
            <a:r>
              <a:rPr lang="zh-CN" altLang="zh-CN"/>
              <a:t>/40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1401294" y="2546442"/>
            <a:ext cx="94796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943246" y="1898742"/>
            <a:ext cx="131445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科学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193275" y="1860524"/>
            <a:ext cx="146685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工程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9628" y="2853010"/>
            <a:ext cx="1512148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信息论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9669" y="3959960"/>
            <a:ext cx="1708503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计算理论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452" y="4931510"/>
            <a:ext cx="1714500" cy="1200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机器学习可解释性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642905" y="2929351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人机交互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79287" y="3896342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软件工程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84479" y="3105214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图形学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681076" y="4799714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800">
                <a:latin typeface="Microsoft YaHei"/>
                <a:ea typeface="Microsoft YaHei"/>
              </a:rPr>
              <a:t>web</a:t>
            </a:r>
            <a:r>
              <a:rPr lang="zh-CN" altLang="zh-CN" sz="2800">
                <a:latin typeface="Microsoft YaHei"/>
                <a:ea typeface="Microsoft YaHei"/>
              </a:rPr>
              <a:t>开发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306571" y="3312260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信息安全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599213" y="4385598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算法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372950" y="3959960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图像处理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72950" y="4883884"/>
            <a:ext cx="1714500" cy="6477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编译原理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1C019C21-6E11-44E0-B89B-667350255877}" type="slidenum">
              <a:rPr lang="zh-CN" altLang="zh-CN"/>
              <a:t>30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42068" y="1690688"/>
            <a:ext cx="9265505" cy="45053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132824" y="3943358"/>
            <a:ext cx="3213100" cy="1828800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4B712E01-20CF-4DA9-A5C9-D55DE0C0E0F3}" type="slidenum">
              <a:rPr lang="zh-CN" altLang="zh-CN"/>
              <a:t>31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290555" y="489323"/>
            <a:ext cx="8712851" cy="58794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700990" y="3866582"/>
            <a:ext cx="3998806" cy="2854894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sp>
        <p:nvSpPr>
          <p:cNvPr id="10" name="文本框 9"/>
          <p:cNvSpPr txBox="1"/>
          <p:nvPr/>
        </p:nvSpPr>
        <p:spPr>
          <a:xfrm>
            <a:off x="706763" y="2084353"/>
            <a:ext cx="1778000" cy="199390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2400">
                <a:latin typeface="Consolas"/>
                <a:ea typeface="Consolas"/>
              </a:rPr>
              <a:t>printf</a:t>
            </a:r>
          </a:p>
          <a:p>
            <a:pPr lvl="0"/>
            <a:r>
              <a:rPr lang="en-US" altLang="en-US" sz="2400">
                <a:latin typeface="Consolas"/>
                <a:ea typeface="Consolas"/>
              </a:rPr>
              <a:t>logger</a:t>
            </a:r>
          </a:p>
          <a:p>
            <a:pPr lvl="0"/>
            <a:r>
              <a:rPr lang="en-US" altLang="en-US" sz="2400">
                <a:latin typeface="Consolas"/>
                <a:ea typeface="Consolas"/>
              </a:rPr>
              <a:t>glog</a:t>
            </a:r>
          </a:p>
          <a:p>
            <a:pPr lvl="0"/>
            <a:r>
              <a:rPr lang="en-US" altLang="en-US" sz="2400">
                <a:latin typeface="Consolas"/>
                <a:ea typeface="Consolas"/>
              </a:rPr>
              <a:t>log4j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D5AD1645-66C9-4CE6-AACD-815D2CA5B03B}" type="slidenum">
              <a:rPr lang="zh-CN" altLang="zh-CN"/>
              <a:t>32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560520" y="695815"/>
            <a:ext cx="9454795" cy="4917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1739" t="218" r="54408" b="80131"/>
          <a:stretch/>
        </p:blipFill>
        <p:spPr>
          <a:xfrm>
            <a:off x="7651612" y="3908162"/>
            <a:ext cx="4300872" cy="1992967"/>
          </a:xfrm>
          <a:prstGeom prst="rect">
            <a:avLst/>
          </a:prstGeom>
          <a:ln w="12700">
            <a:solidFill>
              <a:srgbClr val="FF0000"/>
            </a:solidFill>
            <a:prstDash val="solid"/>
          </a:ln>
        </p:spPr>
      </p:pic>
      <p:sp>
        <p:nvSpPr>
          <p:cNvPr id="10" name="文本框 9"/>
          <p:cNvSpPr txBox="1"/>
          <p:nvPr/>
        </p:nvSpPr>
        <p:spPr>
          <a:xfrm>
            <a:off x="392314" y="2114300"/>
            <a:ext cx="1708150" cy="15176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solidFill>
                  <a:srgbClr val="FF0000"/>
                </a:solidFill>
                <a:latin typeface="Microsoft YaHei"/>
                <a:ea typeface="Microsoft YaHei"/>
              </a:rPr>
              <a:t>一般单击行的左侧设置断点</a:t>
            </a:r>
          </a:p>
        </p:txBody>
      </p:sp>
      <p:cxnSp>
        <p:nvCxnSpPr>
          <p:cNvPr id="11" name="直接箭头连接符 10"/>
          <p:cNvCxnSpPr>
            <a:stCxn id="10" idx="0"/>
          </p:cNvCxnSpPr>
          <p:nvPr/>
        </p:nvCxnSpPr>
        <p:spPr>
          <a:xfrm flipV="1">
            <a:off x="1246388" y="1380584"/>
            <a:ext cx="1421942" cy="73371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sp>
        <p:nvSpPr>
          <p:cNvPr id="12" name="文本框 11"/>
          <p:cNvSpPr txBox="1"/>
          <p:nvPr/>
        </p:nvSpPr>
        <p:spPr>
          <a:xfrm>
            <a:off x="4015973" y="5901128"/>
            <a:ext cx="2773370" cy="5651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400">
                <a:solidFill>
                  <a:srgbClr val="FF0000"/>
                </a:solidFill>
                <a:latin typeface="Microsoft YaHei"/>
                <a:ea typeface="Microsoft YaHei"/>
              </a:rPr>
              <a:t>通过调试模式运行</a:t>
            </a:r>
          </a:p>
        </p:txBody>
      </p:sp>
      <p:cxnSp>
        <p:nvCxnSpPr>
          <p:cNvPr id="13" name="直接箭头连接符 12"/>
          <p:cNvCxnSpPr>
            <a:stCxn id="12" idx="0"/>
          </p:cNvCxnSpPr>
          <p:nvPr/>
        </p:nvCxnSpPr>
        <p:spPr>
          <a:xfrm flipV="1">
            <a:off x="5402658" y="4606436"/>
            <a:ext cx="2963952" cy="1294692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17007CFC-C809-4A11-B04E-773584E8FAC3}" type="slidenum">
              <a:rPr lang="zh-CN" altLang="zh-CN"/>
              <a:t>33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04473" y="1493137"/>
            <a:ext cx="8305950" cy="48033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1B55B737-E86C-425B-ACA6-65B73AD35B55}" type="slidenum">
              <a:rPr lang="zh-CN" altLang="zh-CN"/>
              <a:t>34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04473" y="1493137"/>
            <a:ext cx="8305950" cy="48033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54949" y="3920587"/>
            <a:ext cx="1043332" cy="3053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3719315" y="5052984"/>
            <a:ext cx="2514600" cy="8064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>
                <a:solidFill>
                  <a:srgbClr val="FF0000"/>
                </a:solidFill>
              </a:rPr>
              <a:t>最常用的调试功能，控制程序单步执行</a:t>
            </a:r>
          </a:p>
        </p:txBody>
      </p:sp>
      <p:cxnSp>
        <p:nvCxnSpPr>
          <p:cNvPr id="12" name="直接箭头连接符 11"/>
          <p:cNvCxnSpPr>
            <a:stCxn id="11" idx="0"/>
            <a:endCxn id="10" idx="2"/>
          </p:cNvCxnSpPr>
          <p:nvPr/>
        </p:nvCxnSpPr>
        <p:spPr>
          <a:xfrm flipV="1">
            <a:off x="4976615" y="4225952"/>
            <a:ext cx="12724" cy="827032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调试器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D0E5CFD-9925-4750-8F31-7D4E54D5A7E5}" type="slidenum">
              <a:rPr lang="zh-CN" altLang="zh-CN"/>
              <a:t>35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55565" y="365125"/>
            <a:ext cx="6117668" cy="5480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182" y="6187174"/>
            <a:ext cx="1030605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Microsoft YaHei"/>
                <a:ea typeface="Microsoft YaHei"/>
              </a:rPr>
              <a:t>https://zhuanlan.zhihu.com/p/674064216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6973" y="1814824"/>
            <a:ext cx="3778250" cy="17589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2800">
                <a:latin typeface="Microsoft YaHei"/>
                <a:ea typeface="Microsoft YaHei"/>
              </a:rPr>
              <a:t>查询：栈帧信息</a:t>
            </a:r>
          </a:p>
          <a:p>
            <a:pPr lvl="0"/>
            <a:r>
              <a:rPr lang="zh-CN" altLang="zh-CN" sz="2800">
                <a:latin typeface="Microsoft YaHei"/>
                <a:ea typeface="Microsoft YaHei"/>
              </a:rPr>
              <a:t>动作：设置断点</a:t>
            </a:r>
          </a:p>
          <a:p>
            <a:pPr lvl="0"/>
            <a:r>
              <a:rPr lang="zh-CN" altLang="zh-CN" sz="2800">
                <a:latin typeface="Microsoft YaHei"/>
                <a:ea typeface="Microsoft YaHei"/>
              </a:rPr>
              <a:t>通知：断点命中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在线调试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altLang="en-US"/>
              <a:t>Java: Arthas</a:t>
            </a:r>
            <a:endParaRPr/>
          </a:p>
          <a:p>
            <a:pPr lvl="1"/>
            <a:r>
              <a:rPr lang="en-US" altLang="en-US"/>
              <a:t>debug attach</a:t>
            </a:r>
          </a:p>
          <a:p>
            <a:pPr lvl="1"/>
            <a:r>
              <a:rPr lang="en-US" altLang="en-US"/>
              <a:t>watch/trace</a:t>
            </a:r>
          </a:p>
          <a:p>
            <a:pPr lvl="1"/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DDD5C1BD-27EA-4580-B4C8-EA7CCF223670}" type="slidenum">
              <a:rPr lang="zh-CN" altLang="zh-CN"/>
              <a:t>36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4458" y="1206944"/>
            <a:ext cx="5765800" cy="2108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112747" y="3803747"/>
            <a:ext cx="10655300" cy="2019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在线调试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 algn="r"/>
            <a:fld id="{387C7703-46B7-417D-9653-FBC032E0F746}" type="slidenum">
              <a:rPr lang="zh-CN" altLang="zh-CN"/>
              <a:t>37</a:t>
            </a:fld>
            <a:r>
              <a:rPr lang="en-US" altLang="en-US"/>
              <a:t>/40</a:t>
            </a:r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38200" y="1812902"/>
            <a:ext cx="10894197" cy="44682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调试器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en-US">
                <a:latin typeface="Consolas"/>
                <a:ea typeface="Consolas"/>
              </a:rPr>
              <a:t>int 3</a:t>
            </a:r>
            <a:endParaRPr/>
          </a:p>
          <a:p>
            <a:pPr lvl="0"/>
            <a:r>
              <a:rPr lang="en-US" altLang="en-US">
                <a:latin typeface="Consolas"/>
                <a:ea typeface="Consolas"/>
              </a:rPr>
              <a:t>0xCC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292D7CB-DB86-4F10-ADDD-40C90FF2EE1D}" type="slidenum">
              <a:rPr lang="zh-CN" altLang="zh-CN"/>
              <a:t>38</a:t>
            </a:fld>
            <a:endParaRPr lang="zh-CN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56558" y="5773558"/>
            <a:ext cx="9309100" cy="8064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en-US">
                <a:latin typeface="Microsoft YaHei"/>
                <a:ea typeface="Microsoft YaHei"/>
                <a:hlinkClick r:id="rId2"/>
              </a:rPr>
              <a:t>https://segmentfault.com/a/1190000030685251</a:t>
            </a:r>
          </a:p>
          <a:p>
            <a:pPr lvl="0"/>
            <a:r>
              <a:rPr lang="en-US" altLang="en-US">
                <a:hlinkClick r:id="rId3"/>
              </a:rPr>
              <a:t>https://zhuanlan.zhihu.com/p/372135871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856668" y="2553494"/>
            <a:ext cx="9144000" cy="289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调试器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7BEAE883-ADE5-4C5C-9F9B-85C045508331}" type="slidenum">
              <a:rPr lang="zh-CN" altLang="zh-CN"/>
              <a:t>39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815490" y="1469318"/>
            <a:ext cx="8561020" cy="50695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软件开发过程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设计</a:t>
            </a:r>
            <a:endParaRPr/>
          </a:p>
          <a:p>
            <a:pPr lvl="0"/>
            <a:r>
              <a:rPr lang="zh-CN" altLang="zh-CN"/>
              <a:t>编码</a:t>
            </a:r>
          </a:p>
          <a:p>
            <a:pPr lvl="0"/>
            <a:r>
              <a:rPr lang="zh-CN" altLang="zh-CN"/>
              <a:t>测试</a:t>
            </a:r>
            <a:r>
              <a:rPr lang="en-US" altLang="en-US"/>
              <a:t>/</a:t>
            </a:r>
            <a:r>
              <a:rPr lang="zh-CN" altLang="zh-CN"/>
              <a:t>调试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F51F6E8C-120A-46DF-BFFE-A4658D461258}" type="slidenum">
              <a:rPr lang="zh-CN" altLang="zh-CN"/>
              <a:t>4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734785" y="1420750"/>
            <a:ext cx="7881023" cy="5300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调试二进制文件</a:t>
            </a:r>
            <a:r>
              <a:rPr lang="en-US" altLang="en-US"/>
              <a:t>/core</a:t>
            </a:r>
            <a:r>
              <a:rPr lang="zh-CN" altLang="zh-CN"/>
              <a:t>文件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altLang="en-US"/>
              <a:t>x64dbg</a:t>
            </a:r>
            <a:endParaRPr/>
          </a:p>
          <a:p>
            <a:pPr lvl="1"/>
            <a:r>
              <a:rPr lang="en-US" altLang="en-US"/>
              <a:t>adb</a:t>
            </a:r>
            <a:r>
              <a:rPr lang="zh-CN" altLang="zh-CN"/>
              <a:t>无法运行问题</a:t>
            </a:r>
          </a:p>
          <a:p>
            <a:pPr lvl="0"/>
            <a:r>
              <a:rPr lang="en-US" altLang="en-US"/>
              <a:t>windbg</a:t>
            </a:r>
          </a:p>
          <a:p>
            <a:pPr lvl="0"/>
            <a:r>
              <a:rPr lang="en-US" altLang="en-US"/>
              <a:t>gdb</a:t>
            </a:r>
          </a:p>
          <a:p>
            <a:pPr lvl="1"/>
            <a:r>
              <a:rPr lang="en-US" altLang="en-US"/>
              <a:t>linux</a:t>
            </a:r>
            <a:r>
              <a:rPr lang="zh-CN" altLang="zh-CN"/>
              <a:t>下可用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CCA2A385-2A1B-46CD-82D1-A61EF2D6758D}" type="slidenum">
              <a:rPr lang="zh-CN" altLang="zh-CN"/>
              <a:t>40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208240" y="1505138"/>
            <a:ext cx="7835424" cy="4671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总结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530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 dirty="0"/>
              <a:t>编译原理</a:t>
            </a:r>
            <a:endParaRPr dirty="0"/>
          </a:p>
          <a:p>
            <a:pPr lvl="1"/>
            <a:r>
              <a:rPr lang="zh-CN" altLang="zh-CN" dirty="0"/>
              <a:t>根据源代码生成可执行文件</a:t>
            </a:r>
          </a:p>
          <a:p>
            <a:pPr lvl="1"/>
            <a:r>
              <a:rPr lang="zh-CN" altLang="zh-CN" dirty="0"/>
              <a:t>考试内容</a:t>
            </a:r>
          </a:p>
          <a:p>
            <a:pPr lvl="2"/>
            <a:r>
              <a:rPr lang="zh-CN" altLang="zh-CN" dirty="0"/>
              <a:t>讲课内容与教材的交集</a:t>
            </a:r>
          </a:p>
          <a:p>
            <a:pPr lvl="2"/>
            <a:r>
              <a:rPr lang="zh-CN" altLang="zh-CN" dirty="0"/>
              <a:t>主要是几个算法</a:t>
            </a:r>
          </a:p>
          <a:p>
            <a:pPr lvl="1"/>
            <a:r>
              <a:rPr lang="zh-CN" altLang="zh-CN" dirty="0"/>
              <a:t>平时成绩</a:t>
            </a:r>
            <a:r>
              <a:rPr lang="en-US" altLang="en-US" dirty="0"/>
              <a:t>30%</a:t>
            </a:r>
          </a:p>
          <a:p>
            <a:pPr lvl="1"/>
            <a:r>
              <a:rPr lang="zh-CN" altLang="zh-CN" dirty="0"/>
              <a:t>考试成绩</a:t>
            </a:r>
            <a:r>
              <a:rPr lang="en-US" altLang="en-US" dirty="0"/>
              <a:t>70%</a:t>
            </a:r>
          </a:p>
          <a:p>
            <a:pPr lvl="1"/>
            <a:r>
              <a:rPr lang="en-US" altLang="en-US" dirty="0"/>
              <a:t>QQ</a:t>
            </a:r>
            <a:r>
              <a:rPr lang="zh-CN" altLang="zh-CN" dirty="0"/>
              <a:t>群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EA5ABBAC-13F9-4992-A8AE-5BB8C2F6959B}" type="slidenum">
              <a:rPr lang="zh-CN" altLang="zh-CN"/>
              <a:t>41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8479A3D-B7AE-EDDE-8067-6D3C29B4B214}"/>
              </a:ext>
            </a:extLst>
          </p:cNvPr>
          <p:cNvSpPr txBox="1">
            <a:spLocks/>
          </p:cNvSpPr>
          <p:nvPr/>
        </p:nvSpPr>
        <p:spPr>
          <a:xfrm>
            <a:off x="6724650" y="1847850"/>
            <a:ext cx="5153025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130000"/>
              </a:lnSpc>
              <a:spcBef>
                <a:spcPts val="1000"/>
              </a:spcBef>
              <a:buFont typeface="Arial" charset="0"/>
              <a:buChar char="•"/>
              <a:defRPr lang="zh-CN" altLang="zh-CN" sz="2800">
                <a:solidFill>
                  <a:srgbClr val="000000"/>
                </a:solidFill>
                <a:latin typeface="Microsoft YaHei"/>
                <a:ea typeface="Microsoft YaHei"/>
              </a:defRPr>
            </a:lvl1pPr>
            <a:lvl2pPr marL="685800" lvl="1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400">
                <a:solidFill>
                  <a:srgbClr val="000000"/>
                </a:solidFill>
                <a:latin typeface="Microsoft YaHei"/>
                <a:ea typeface="Microsoft YaHei"/>
              </a:defRPr>
            </a:lvl2pPr>
            <a:lvl3pPr marL="1143000" lvl="2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2000">
                <a:solidFill>
                  <a:srgbClr val="000000"/>
                </a:solidFill>
                <a:latin typeface="Microsoft YaHei"/>
                <a:ea typeface="Microsoft YaHei"/>
              </a:defRPr>
            </a:lvl3pPr>
            <a:lvl4pPr marL="1600200" lvl="3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4pPr>
            <a:lvl5pPr marL="2057400" lvl="4" indent="-228600" algn="l" defTabSz="914400">
              <a:lnSpc>
                <a:spcPct val="130000"/>
              </a:lnSpc>
              <a:spcBef>
                <a:spcPts val="500"/>
              </a:spcBef>
              <a:buFont typeface="Arial" charset="0"/>
              <a:buChar char="•"/>
              <a:defRPr lang="zh-CN" altLang="zh-CN" sz="1800">
                <a:solidFill>
                  <a:srgbClr val="000000"/>
                </a:solidFill>
                <a:latin typeface="Microsoft YaHei"/>
                <a:ea typeface="Microsoft YaHei"/>
              </a:defRPr>
            </a:lvl5pPr>
          </a:lstStyle>
          <a:p>
            <a:r>
              <a:rPr lang="zh-CN" altLang="en-US" kern="0" dirty="0"/>
              <a:t>成绩</a:t>
            </a:r>
          </a:p>
          <a:p>
            <a:pPr lvl="1"/>
            <a:r>
              <a:rPr lang="zh-CN" altLang="en-US" kern="0" dirty="0"/>
              <a:t>大实验 </a:t>
            </a:r>
            <a:r>
              <a:rPr lang="en-US" altLang="zh-CN" kern="0" dirty="0"/>
              <a:t>10%</a:t>
            </a:r>
          </a:p>
          <a:p>
            <a:pPr lvl="2"/>
            <a:r>
              <a:rPr lang="zh-CN" altLang="en-US" kern="0" dirty="0"/>
              <a:t>主要决定是否能上</a:t>
            </a:r>
            <a:r>
              <a:rPr lang="en-US" altLang="zh-CN" kern="0" dirty="0"/>
              <a:t>90</a:t>
            </a:r>
            <a:r>
              <a:rPr lang="zh-CN" altLang="en-US" kern="0" dirty="0"/>
              <a:t>分</a:t>
            </a:r>
            <a:endParaRPr lang="en-US" altLang="zh-CN" kern="0" dirty="0"/>
          </a:p>
          <a:p>
            <a:pPr lvl="2"/>
            <a:r>
              <a:rPr lang="zh-CN" altLang="en-US" kern="0" dirty="0"/>
              <a:t>今年试行，少部分同学参加</a:t>
            </a:r>
          </a:p>
          <a:p>
            <a:pPr lvl="1"/>
            <a:r>
              <a:rPr lang="zh-CN" altLang="en-US" kern="0" dirty="0"/>
              <a:t>作业考勤 </a:t>
            </a:r>
            <a:r>
              <a:rPr lang="en-US" altLang="zh-CN" kern="0" dirty="0"/>
              <a:t>20%</a:t>
            </a:r>
            <a:endParaRPr lang="zh-CN" altLang="en-US" kern="0" dirty="0"/>
          </a:p>
          <a:p>
            <a:pPr lvl="1"/>
            <a:r>
              <a:rPr lang="zh-CN" altLang="en-US" kern="0" dirty="0"/>
              <a:t>考试 </a:t>
            </a:r>
            <a:r>
              <a:rPr lang="en-US" altLang="zh-CN" kern="0" dirty="0"/>
              <a:t>70%</a:t>
            </a:r>
          </a:p>
          <a:p>
            <a:pPr lvl="1"/>
            <a:r>
              <a:rPr lang="zh-CN" altLang="en-US" kern="0" dirty="0"/>
              <a:t>及格</a:t>
            </a:r>
            <a:r>
              <a:rPr lang="en-US" altLang="zh-CN" kern="0" dirty="0"/>
              <a:t>60=35+25=50*0.7+25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学科前沿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深度学习</a:t>
            </a:r>
            <a:endParaRPr/>
          </a:p>
          <a:p>
            <a:pPr lvl="1"/>
            <a:r>
              <a:rPr lang="en-US" altLang="en-US"/>
              <a:t>Nvidia Cuda</a:t>
            </a:r>
          </a:p>
          <a:p>
            <a:pPr lvl="0"/>
            <a:r>
              <a:rPr lang="en-US" altLang="en-US"/>
              <a:t>FPGA</a:t>
            </a:r>
          </a:p>
          <a:p>
            <a:pPr lvl="1"/>
            <a:r>
              <a:rPr lang="zh-CN" altLang="zh-CN"/>
              <a:t>并行程序编译</a:t>
            </a:r>
          </a:p>
          <a:p>
            <a:pPr lvl="0"/>
            <a:r>
              <a:rPr lang="zh-CN" altLang="zh-CN"/>
              <a:t>量子计算</a:t>
            </a:r>
          </a:p>
          <a:p>
            <a:pPr lvl="1"/>
            <a:r>
              <a:rPr lang="zh-CN" altLang="zh-CN"/>
              <a:t>量子编译器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B7AE807-0B5B-460D-9F1C-0C705BADF764}" type="slidenum">
              <a:rPr lang="zh-CN" altLang="zh-CN"/>
              <a:t>42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参考书籍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0FA284B-2915-4F33-A86B-F201EAB44F8C}" type="slidenum">
              <a:rPr lang="zh-CN" altLang="zh-CN"/>
              <a:t>43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75455" y="1796919"/>
            <a:ext cx="3328592" cy="47017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505048" y="2148804"/>
            <a:ext cx="3181905" cy="3998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061209" y="1363821"/>
            <a:ext cx="3381329" cy="49925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架构设计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黑客帝国</a:t>
            </a:r>
            <a:r>
              <a:rPr lang="en-US" altLang="en-US"/>
              <a:t> Matrix</a:t>
            </a:r>
            <a:endParaRPr/>
          </a:p>
          <a:p>
            <a:pPr lvl="1"/>
            <a:r>
              <a:rPr lang="zh-CN" altLang="zh-CN"/>
              <a:t>架构师</a:t>
            </a:r>
            <a:r>
              <a:rPr lang="en-US" altLang="en-US"/>
              <a:t> Architect</a:t>
            </a:r>
          </a:p>
          <a:p>
            <a:pPr lvl="1"/>
            <a:r>
              <a:rPr lang="zh-CN" altLang="zh-CN"/>
              <a:t>先知</a:t>
            </a:r>
            <a:r>
              <a:rPr lang="en-US" altLang="en-US"/>
              <a:t> Oracle</a:t>
            </a:r>
          </a:p>
          <a:p>
            <a:pPr lvl="0"/>
            <a:r>
              <a:rPr lang="zh-CN" altLang="zh-CN"/>
              <a:t>高可用</a:t>
            </a:r>
          </a:p>
          <a:p>
            <a:pPr lvl="1"/>
            <a:r>
              <a:rPr lang="zh-CN" altLang="zh-CN"/>
              <a:t>单机</a:t>
            </a:r>
            <a:r>
              <a:rPr lang="en-US" altLang="en-US"/>
              <a:t>10</a:t>
            </a:r>
            <a:r>
              <a:rPr lang="zh-CN" altLang="zh-CN"/>
              <a:t>小时故障</a:t>
            </a:r>
            <a:r>
              <a:rPr lang="en-US" altLang="en-US"/>
              <a:t>1</a:t>
            </a:r>
            <a:r>
              <a:rPr lang="zh-CN" altLang="zh-CN"/>
              <a:t>次</a:t>
            </a:r>
          </a:p>
          <a:p>
            <a:pPr lvl="1"/>
            <a:r>
              <a:rPr lang="zh-CN" altLang="zh-CN"/>
              <a:t>系统</a:t>
            </a:r>
            <a:r>
              <a:rPr lang="en-US" altLang="en-US"/>
              <a:t>10w</a:t>
            </a:r>
            <a:r>
              <a:rPr lang="zh-CN" altLang="zh-CN"/>
              <a:t>小时</a:t>
            </a:r>
            <a:r>
              <a:rPr lang="en-US" altLang="en-US"/>
              <a:t>1</a:t>
            </a:r>
            <a:r>
              <a:rPr lang="zh-CN" altLang="zh-CN"/>
              <a:t>次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773E9376-40EC-4F43-B98E-EF6E1E7A715C}" type="slidenum">
              <a:rPr lang="zh-CN" altLang="zh-CN"/>
              <a:t>5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65761" y="1733494"/>
            <a:ext cx="3798030" cy="36755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413972" y="1733494"/>
            <a:ext cx="3675513" cy="36755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架构设计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高可用</a:t>
            </a:r>
            <a:endParaRPr/>
          </a:p>
          <a:p>
            <a:pPr lvl="1"/>
            <a:r>
              <a:rPr lang="zh-CN" altLang="zh-CN"/>
              <a:t>利用冗余</a:t>
            </a:r>
            <a:br>
              <a:rPr lang="en-US" altLang="en-US"/>
            </a:br>
            <a:r>
              <a:rPr lang="zh-CN" altLang="zh-CN"/>
              <a:t>提供容错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ACF17C5B-F04D-4DFA-9E40-08948CEDA029}" type="slidenum">
              <a:rPr lang="zh-CN" altLang="zh-CN"/>
              <a:t>6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64668" y="1578100"/>
            <a:ext cx="8128000" cy="4330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设计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zh-CN"/>
              <a:t>类与模块设计</a:t>
            </a:r>
            <a:endParaRPr/>
          </a:p>
          <a:p>
            <a:pPr lvl="1"/>
            <a:r>
              <a:rPr lang="zh-CN" altLang="zh-CN"/>
              <a:t>抽象数据类型</a:t>
            </a:r>
          </a:p>
          <a:p>
            <a:pPr lvl="0"/>
            <a:r>
              <a:rPr lang="zh-CN" altLang="zh-CN"/>
              <a:t>设计模式</a:t>
            </a:r>
          </a:p>
          <a:p>
            <a:pPr lvl="1"/>
            <a:r>
              <a:rPr lang="zh-CN" altLang="zh-CN"/>
              <a:t>工厂模式</a:t>
            </a:r>
          </a:p>
          <a:p>
            <a:pPr lvl="1"/>
            <a:r>
              <a:rPr lang="zh-CN" altLang="zh-CN"/>
              <a:t>控制反转</a:t>
            </a:r>
          </a:p>
          <a:p>
            <a:pPr lvl="1"/>
            <a:r>
              <a:rPr lang="en-US" altLang="en-US"/>
              <a:t>AOP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94B14A73-9599-4F45-9F25-DBBBECA1562F}" type="slidenum">
              <a:rPr lang="zh-CN" altLang="zh-CN"/>
              <a:t>7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760226" y="423444"/>
            <a:ext cx="4806126" cy="6000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编写代码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98B9C524-E8A7-4CA9-8026-90DCC3482474}" type="slidenum">
              <a:rPr lang="zh-CN" altLang="zh-CN"/>
              <a:t>8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99476" y="1752645"/>
            <a:ext cx="11593048" cy="41997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zh-CN"/>
              <a:t>编译：计算机程序是如何从代码生成的</a:t>
            </a:r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042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8E48C52-B32F-4DCA-9BD5-82802ADA4A48}" type="slidenum">
              <a:rPr lang="zh-CN" altLang="zh-CN"/>
              <a:t>9</a:t>
            </a:fld>
            <a:r>
              <a:rPr lang="zh-CN" altLang="zh-CN"/>
              <a:t>/40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378190" y="1690688"/>
            <a:ext cx="9277739" cy="49432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8860" y="2512875"/>
            <a:ext cx="10668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zh-CN" altLang="zh-CN">
                <a:solidFill>
                  <a:srgbClr val="FF0000"/>
                </a:solidFill>
                <a:latin typeface="Microsoft YaHei"/>
                <a:ea typeface="Microsoft YaHei"/>
              </a:rPr>
              <a:t>源代码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70220" y="4285603"/>
            <a:ext cx="1435100" cy="4508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 algn="ctr"/>
            <a:r>
              <a:rPr lang="zh-CN" altLang="zh-CN">
                <a:solidFill>
                  <a:srgbClr val="FF0000"/>
                </a:solidFill>
                <a:latin typeface="Microsoft YaHei"/>
                <a:ea typeface="Microsoft YaHei"/>
              </a:rPr>
              <a:t>可执行文件</a:t>
            </a:r>
          </a:p>
        </p:txBody>
      </p:sp>
      <p:cxnSp>
        <p:nvCxnSpPr>
          <p:cNvPr id="11" name="直接箭头连接符 10"/>
          <p:cNvCxnSpPr>
            <a:stCxn id="9" idx="3"/>
            <a:endCxn id="10" idx="0"/>
          </p:cNvCxnSpPr>
          <p:nvPr/>
        </p:nvCxnSpPr>
        <p:spPr>
          <a:xfrm>
            <a:off x="3715660" y="2738300"/>
            <a:ext cx="2572110" cy="1547303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headEnd/>
            <a:tailEnd type="triangle"/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0903481" y="64"/>
            <a:ext cx="1288582" cy="1259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默认字体" panose="020F0302020204030204"/>
        <a:ea typeface=""/>
        <a:cs typeface=""/>
        <a:font script="Jpan" typeface="游ゴシック Light"/>
        <a:font script="Hang" typeface="맑은 고딕"/>
        <a:font script="Hans" typeface="默认字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默认字体" panose="020F0502020204030204"/>
        <a:ea typeface=""/>
        <a:cs typeface=""/>
        <a:font script="Jpan" typeface="游ゴシック"/>
        <a:font script="Hang" typeface="맑은 고딕"/>
        <a:font script="Hans" typeface="默认字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834</Words>
  <Application>Microsoft Office PowerPoint</Application>
  <PresentationFormat>宽屏</PresentationFormat>
  <Paragraphs>306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默认字体</vt:lpstr>
      <vt:lpstr>Microsoft YaHei</vt:lpstr>
      <vt:lpstr>Arial</vt:lpstr>
      <vt:lpstr>Consolas</vt:lpstr>
      <vt:lpstr>Times New Roman</vt:lpstr>
      <vt:lpstr>Office 主题​​</vt:lpstr>
      <vt:lpstr>1 编译原理概述</vt:lpstr>
      <vt:lpstr>1 编译原理概述</vt:lpstr>
      <vt:lpstr>计算学科体系</vt:lpstr>
      <vt:lpstr>软件开发过程</vt:lpstr>
      <vt:lpstr>架构设计</vt:lpstr>
      <vt:lpstr>架构设计</vt:lpstr>
      <vt:lpstr>设计</vt:lpstr>
      <vt:lpstr>编写代码</vt:lpstr>
      <vt:lpstr>编译：计算机程序是如何从代码生成的</vt:lpstr>
      <vt:lpstr>可执行文件</vt:lpstr>
      <vt:lpstr>汇编语言</vt:lpstr>
      <vt:lpstr>编译</vt:lpstr>
      <vt:lpstr>编译原理</vt:lpstr>
      <vt:lpstr>C++ compiler</vt:lpstr>
      <vt:lpstr>C++ compiler</vt:lpstr>
      <vt:lpstr>C++ compiler</vt:lpstr>
      <vt:lpstr>C++ compiler</vt:lpstr>
      <vt:lpstr>C++ compiler</vt:lpstr>
      <vt:lpstr>C++ compiler</vt:lpstr>
      <vt:lpstr>Java Compiler</vt:lpstr>
      <vt:lpstr>Java Compiler</vt:lpstr>
      <vt:lpstr>Java Compiler</vt:lpstr>
      <vt:lpstr>Java Compiler</vt:lpstr>
      <vt:lpstr>Javascript Engine</vt:lpstr>
      <vt:lpstr>Python Compiler</vt:lpstr>
      <vt:lpstr>Python Compiler</vt:lpstr>
      <vt:lpstr>Rust Compiler</vt:lpstr>
      <vt:lpstr>测试</vt:lpstr>
      <vt:lpstr>调试</vt:lpstr>
      <vt:lpstr>调试</vt:lpstr>
      <vt:lpstr>调试</vt:lpstr>
      <vt:lpstr>调试</vt:lpstr>
      <vt:lpstr>调试</vt:lpstr>
      <vt:lpstr>调试</vt:lpstr>
      <vt:lpstr>调试器</vt:lpstr>
      <vt:lpstr>在线调试</vt:lpstr>
      <vt:lpstr>在线调试</vt:lpstr>
      <vt:lpstr>调试器</vt:lpstr>
      <vt:lpstr>调试器</vt:lpstr>
      <vt:lpstr>调试二进制文件/core文件</vt:lpstr>
      <vt:lpstr>总结</vt:lpstr>
      <vt:lpstr>学科前沿</vt:lpstr>
      <vt:lpstr>参考书籍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T137532</dc:creator>
  <cp:lastModifiedBy>hibernake yang</cp:lastModifiedBy>
  <cp:revision>3</cp:revision>
  <dcterms:created xsi:type="dcterms:W3CDTF">2022-12-22T07:09:10Z</dcterms:created>
  <dcterms:modified xsi:type="dcterms:W3CDTF">2025-01-24T01:58:36Z</dcterms:modified>
</cp:coreProperties>
</file>